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0"/>
  </p:notesMasterIdLst>
  <p:handoutMasterIdLst>
    <p:handoutMasterId r:id="rId41"/>
  </p:handoutMasterIdLst>
  <p:sldIdLst>
    <p:sldId id="257" r:id="rId2"/>
    <p:sldId id="292" r:id="rId3"/>
    <p:sldId id="293" r:id="rId4"/>
    <p:sldId id="337" r:id="rId5"/>
    <p:sldId id="336" r:id="rId6"/>
    <p:sldId id="338" r:id="rId7"/>
    <p:sldId id="339" r:id="rId8"/>
    <p:sldId id="340" r:id="rId9"/>
    <p:sldId id="342" r:id="rId10"/>
    <p:sldId id="343" r:id="rId11"/>
    <p:sldId id="344" r:id="rId12"/>
    <p:sldId id="346" r:id="rId13"/>
    <p:sldId id="347" r:id="rId14"/>
    <p:sldId id="349" r:id="rId15"/>
    <p:sldId id="377" r:id="rId16"/>
    <p:sldId id="350" r:id="rId17"/>
    <p:sldId id="351" r:id="rId18"/>
    <p:sldId id="378" r:id="rId19"/>
    <p:sldId id="353" r:id="rId20"/>
    <p:sldId id="379" r:id="rId21"/>
    <p:sldId id="354" r:id="rId22"/>
    <p:sldId id="355" r:id="rId23"/>
    <p:sldId id="358" r:id="rId24"/>
    <p:sldId id="373" r:id="rId25"/>
    <p:sldId id="360" r:id="rId26"/>
    <p:sldId id="361" r:id="rId27"/>
    <p:sldId id="363" r:id="rId28"/>
    <p:sldId id="371" r:id="rId29"/>
    <p:sldId id="362" r:id="rId30"/>
    <p:sldId id="364" r:id="rId31"/>
    <p:sldId id="372" r:id="rId32"/>
    <p:sldId id="365" r:id="rId33"/>
    <p:sldId id="366" r:id="rId34"/>
    <p:sldId id="367" r:id="rId35"/>
    <p:sldId id="368" r:id="rId36"/>
    <p:sldId id="369" r:id="rId37"/>
    <p:sldId id="370" r:id="rId38"/>
    <p:sldId id="380" r:id="rId39"/>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87C0"/>
    <a:srgbClr val="8A441B"/>
    <a:srgbClr val="C0A78A"/>
    <a:srgbClr val="FF6600"/>
    <a:srgbClr val="FF3333"/>
    <a:srgbClr val="33AB33"/>
    <a:srgbClr val="33CCFF"/>
    <a:srgbClr val="3399FF"/>
    <a:srgbClr val="FF5050"/>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242" autoAdjust="0"/>
  </p:normalViewPr>
  <p:slideViewPr>
    <p:cSldViewPr>
      <p:cViewPr varScale="1">
        <p:scale>
          <a:sx n="90" d="100"/>
          <a:sy n="90" d="100"/>
        </p:scale>
        <p:origin x="1162" y="5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83" d="100"/>
          <a:sy n="83" d="100"/>
        </p:scale>
        <p:origin x="-204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1200"/>
            </a:lvl1pPr>
          </a:lstStyle>
          <a:p>
            <a:pPr>
              <a:defRPr/>
            </a:pPr>
            <a:endParaRPr lang="en-US" altLang="zh-CN"/>
          </a:p>
        </p:txBody>
      </p:sp>
      <p:sp>
        <p:nvSpPr>
          <p:cNvPr id="8499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vl1pPr>
          </a:lstStyle>
          <a:p>
            <a:pPr>
              <a:defRPr/>
            </a:pPr>
            <a:endParaRPr lang="en-US" altLang="zh-CN"/>
          </a:p>
        </p:txBody>
      </p:sp>
      <p:sp>
        <p:nvSpPr>
          <p:cNvPr id="8499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vl1pPr>
          </a:lstStyle>
          <a:p>
            <a:pPr>
              <a:defRPr/>
            </a:pPr>
            <a:endParaRPr lang="en-US" altLang="zh-CN"/>
          </a:p>
        </p:txBody>
      </p:sp>
      <p:sp>
        <p:nvSpPr>
          <p:cNvPr id="8499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vl1pPr>
          </a:lstStyle>
          <a:p>
            <a:pPr>
              <a:defRPr/>
            </a:pPr>
            <a:fld id="{6CA68E01-8E16-456C-9169-11DF1CF33BE1}"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1200"/>
            </a:lvl1pPr>
          </a:lstStyle>
          <a:p>
            <a:pPr>
              <a:defRPr/>
            </a:pPr>
            <a:endParaRPr lang="en-US" altLang="zh-CN"/>
          </a:p>
        </p:txBody>
      </p:sp>
      <p:sp>
        <p:nvSpPr>
          <p:cNvPr id="839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vl1pPr>
          </a:lstStyle>
          <a:p>
            <a:pPr>
              <a:defRPr/>
            </a:pPr>
            <a:endParaRPr lang="en-US" altLang="zh-CN"/>
          </a:p>
        </p:txBody>
      </p:sp>
      <p:sp>
        <p:nvSpPr>
          <p:cNvPr id="215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39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839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vl1pPr>
          </a:lstStyle>
          <a:p>
            <a:pPr>
              <a:defRPr/>
            </a:pPr>
            <a:endParaRPr lang="en-US" altLang="zh-CN"/>
          </a:p>
        </p:txBody>
      </p:sp>
      <p:sp>
        <p:nvSpPr>
          <p:cNvPr id="839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vl1pPr>
          </a:lstStyle>
          <a:p>
            <a:pPr>
              <a:defRPr/>
            </a:pPr>
            <a:fld id="{DE7420CE-B9AB-4D68-A2B3-3E586080677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612ED14A-B3E2-425A-B0B3-A177B26B0501}" type="slidenum">
              <a:rPr lang="en-US" altLang="zh-CN" smtClean="0"/>
              <a:pPr/>
              <a:t>1</a:t>
            </a:fld>
            <a:endParaRPr lang="en-US" altLang="zh-CN"/>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E7420CE-B9AB-4D68-A2B3-3E586080677C}" type="slidenum">
              <a:rPr lang="en-US" altLang="zh-CN" smtClean="0"/>
              <a:pPr>
                <a:defRPr/>
              </a:pPr>
              <a:t>3</a:t>
            </a:fld>
            <a:endParaRPr lang="en-US" altLang="zh-CN"/>
          </a:p>
        </p:txBody>
      </p:sp>
    </p:spTree>
    <p:extLst>
      <p:ext uri="{BB962C8B-B14F-4D97-AF65-F5344CB8AC3E}">
        <p14:creationId xmlns:p14="http://schemas.microsoft.com/office/powerpoint/2010/main" val="284492856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descr="未标题-1 拷贝"/>
          <p:cNvPicPr>
            <a:picLocks noChangeAspect="1" noChangeArrowheads="1"/>
          </p:cNvPicPr>
          <p:nvPr userDrawn="1"/>
        </p:nvPicPr>
        <p:blipFill>
          <a:blip r:embed="rId2" cstate="print"/>
          <a:srcRect/>
          <a:stretch>
            <a:fillRect/>
          </a:stretch>
        </p:blipFill>
        <p:spPr bwMode="auto">
          <a:xfrm>
            <a:off x="0" y="0"/>
            <a:ext cx="9144000" cy="6859588"/>
          </a:xfrm>
          <a:prstGeom prst="rect">
            <a:avLst/>
          </a:prstGeom>
          <a:noFill/>
          <a:ln w="9525">
            <a:noFill/>
            <a:miter lim="800000"/>
            <a:headEnd/>
            <a:tailEnd/>
          </a:ln>
        </p:spPr>
      </p:pic>
      <p:sp>
        <p:nvSpPr>
          <p:cNvPr id="101378" name="Rectangle 2"/>
          <p:cNvSpPr>
            <a:spLocks noGrp="1" noChangeArrowheads="1"/>
          </p:cNvSpPr>
          <p:nvPr>
            <p:ph type="ctrTitle"/>
          </p:nvPr>
        </p:nvSpPr>
        <p:spPr>
          <a:xfrm>
            <a:off x="685800" y="2130425"/>
            <a:ext cx="7772400" cy="1470025"/>
          </a:xfrm>
        </p:spPr>
        <p:txBody>
          <a:bodyPr/>
          <a:lstStyle>
            <a:lvl1pPr>
              <a:defRPr/>
            </a:lvl1pPr>
          </a:lstStyle>
          <a:p>
            <a:r>
              <a:rPr lang="zh-CN" altLang="en-US"/>
              <a:t>单击此处编辑母版标题样式</a:t>
            </a:r>
          </a:p>
        </p:txBody>
      </p:sp>
      <p:sp>
        <p:nvSpPr>
          <p:cNvPr id="1013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5"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CF5D4924-AA54-47D3-894B-171E592B68DE}"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66BEEDB-2A0B-4DC2-AB83-202671C8E209}"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2BFEB51-B069-4A9A-A1DA-570FDC466296}" type="slidenum">
              <a:rPr lang="en-US" altLang="zh-CN"/>
              <a:pPr>
                <a:defRPr/>
              </a:pPr>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331640" y="0"/>
            <a:ext cx="6480720" cy="620688"/>
          </a:xfrm>
        </p:spPr>
        <p:txBody>
          <a:bodyPr/>
          <a:lstStyle>
            <a:lvl1pPr>
              <a:defRPr lang="en-US" sz="3200" dirty="0">
                <a:solidFill>
                  <a:schemeClr val="tx2"/>
                </a:solidFill>
                <a:latin typeface="黑体" panose="02010609060101010101" pitchFamily="49" charset="-122"/>
                <a:ea typeface="黑体" panose="02010609060101010101" pitchFamily="49" charset="-122"/>
                <a:cs typeface="+mj-cs"/>
              </a:defRPr>
            </a:lvl1pPr>
          </a:lstStyle>
          <a:p>
            <a:r>
              <a:rPr lang="en-US" dirty="0"/>
              <a:t>Click to edit Master title style</a:t>
            </a:r>
          </a:p>
        </p:txBody>
      </p:sp>
      <p:sp>
        <p:nvSpPr>
          <p:cNvPr id="3" name="Content Placeholder 2"/>
          <p:cNvSpPr>
            <a:spLocks noGrp="1"/>
          </p:cNvSpPr>
          <p:nvPr>
            <p:ph idx="1"/>
          </p:nvPr>
        </p:nvSpPr>
        <p:spPr>
          <a:xfrm>
            <a:off x="251520" y="764704"/>
            <a:ext cx="8640960" cy="5187280"/>
          </a:xfrm>
        </p:spPr>
        <p:txBody>
          <a:bodyPr/>
          <a:lstStyle>
            <a:lvl1pPr marL="342900" indent="-342900">
              <a:buFont typeface="Wingdings" panose="05000000000000000000" pitchFamily="2" charset="2"/>
              <a:buChar char=""/>
              <a:defRPr lang="en-US" sz="2400" dirty="0" smtClean="0">
                <a:solidFill>
                  <a:schemeClr val="tx1"/>
                </a:solidFill>
                <a:latin typeface="黑体" panose="02010609060101010101" pitchFamily="49" charset="-122"/>
                <a:ea typeface="黑体" panose="02010609060101010101" pitchFamily="49" charset="-122"/>
                <a:cs typeface="+mn-cs"/>
              </a:defRPr>
            </a:lvl1pPr>
            <a:lvl2pPr marL="342000" indent="-342900">
              <a:buFont typeface="Arial" panose="020B0604020202020204" pitchFamily="34" charset="0"/>
              <a:buChar char="•"/>
              <a:defRPr lang="en-US" sz="2000" dirty="0" smtClean="0">
                <a:solidFill>
                  <a:schemeClr val="tx1"/>
                </a:solidFill>
                <a:latin typeface="黑体" panose="02010609060101010101" pitchFamily="49" charset="-122"/>
                <a:ea typeface="黑体" panose="02010609060101010101" pitchFamily="49" charset="-122"/>
                <a:cs typeface="+mn-cs"/>
              </a:defRPr>
            </a:lvl2pPr>
            <a:lvl3pPr marL="1143000" indent="-228600">
              <a:buFont typeface="Wingdings" panose="05000000000000000000" pitchFamily="2" charset="2"/>
              <a:buChar char="Ø"/>
              <a:defRPr sz="1800"/>
            </a:lvl3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dirty="0"/>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5A9E370-7543-44F3-A299-79C3EEA9730C}"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09020D9-156C-4CF0-A82B-CBEB78926752}"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717314A-B13F-4AF1-8CAE-C52665E3D5E2}"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0D726DB7-EDA2-4AB9-8DA2-B602CB4991CE}"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2E8DF768-A72A-4946-89DF-656276D88202}"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68FEDAA1-D362-4B40-8C5C-82FA92CF9144}"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5B22D35-26D7-4EEA-B120-D49CBAA38F2F}"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9744476-AC96-4BCE-A41E-2164431D002D}"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未标题-2 拷贝"/>
          <p:cNvPicPr>
            <a:picLocks noChangeAspect="1" noChangeArrowheads="1"/>
          </p:cNvPicPr>
          <p:nvPr userDrawn="1"/>
        </p:nvPicPr>
        <p:blipFill>
          <a:blip r:embed="rId13" cstate="print"/>
          <a:srcRect/>
          <a:stretch>
            <a:fillRect/>
          </a:stretch>
        </p:blipFill>
        <p:spPr bwMode="auto">
          <a:xfrm>
            <a:off x="0" y="0"/>
            <a:ext cx="9144000" cy="6858000"/>
          </a:xfrm>
          <a:prstGeom prst="rect">
            <a:avLst/>
          </a:prstGeom>
          <a:noFill/>
          <a:ln w="9525">
            <a:noFill/>
            <a:miter lim="800000"/>
            <a:headEnd/>
            <a:tailEnd/>
          </a:ln>
        </p:spPr>
      </p:pic>
      <p:sp>
        <p:nvSpPr>
          <p:cNvPr id="1027" name="Rectangle 2"/>
          <p:cNvSpPr>
            <a:spLocks noGrp="1" noChangeArrowheads="1"/>
          </p:cNvSpPr>
          <p:nvPr>
            <p:ph type="title"/>
          </p:nvPr>
        </p:nvSpPr>
        <p:spPr bwMode="auto">
          <a:xfrm>
            <a:off x="2339752" y="0"/>
            <a:ext cx="6480720" cy="692696"/>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第二层</a:t>
            </a:r>
          </a:p>
          <a:p>
            <a:pPr lvl="2"/>
            <a:r>
              <a:rPr lang="zh-CN" altLang="en-US"/>
              <a:t>第三层</a:t>
            </a:r>
          </a:p>
          <a:p>
            <a:pPr lvl="3"/>
            <a:r>
              <a:rPr lang="zh-CN" altLang="en-US"/>
              <a:t>第四层</a:t>
            </a:r>
          </a:p>
          <a:p>
            <a:pPr lvl="4"/>
            <a:r>
              <a:rPr lang="zh-CN" altLang="en-US"/>
              <a:t>第五层</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1BC9BCF9-EAAB-44F6-A0CD-FFBD6AA0CDB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95"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image" Target="../media/image20.png"/><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jpe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2.xml"/><Relationship Id="rId5" Type="http://schemas.microsoft.com/office/2007/relationships/hdphoto" Target="../media/hdphoto7.wdp"/><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41.png"/><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4.jpeg"/></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5.png"/><Relationship Id="rId7" Type="http://schemas.openxmlformats.org/officeDocument/2006/relationships/image" Target="../media/image53.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microsoft.com/office/2007/relationships/hdphoto" Target="../media/hdphoto11.wdp"/></Relationships>
</file>

<file path=ppt/slides/_rels/slide2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5" Type="http://schemas.openxmlformats.org/officeDocument/2006/relationships/image" Target="../media/image46.jpeg"/><Relationship Id="rId4" Type="http://schemas.openxmlformats.org/officeDocument/2006/relationships/image" Target="../media/image57.png"/></Relationships>
</file>

<file path=ppt/slides/_rels/slide28.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6.jpeg"/></Relationships>
</file>

<file path=ppt/slides/_rels/slide29.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10"/>
          <p:cNvSpPr>
            <a:spLocks noGrp="1" noChangeArrowheads="1"/>
          </p:cNvSpPr>
          <p:nvPr>
            <p:ph type="ctrTitle"/>
          </p:nvPr>
        </p:nvSpPr>
        <p:spPr>
          <a:xfrm>
            <a:off x="755576" y="1340768"/>
            <a:ext cx="7772400" cy="1470025"/>
          </a:xfrm>
        </p:spPr>
        <p:txBody>
          <a:bodyPr/>
          <a:lstStyle/>
          <a:p>
            <a:pPr eaLnBrk="1" hangingPunct="1"/>
            <a:r>
              <a:rPr lang="zh-CN" altLang="en-US" dirty="0">
                <a:latin typeface="黑体" panose="02010609060101010101" pitchFamily="49" charset="-122"/>
                <a:ea typeface="黑体" panose="02010609060101010101" pitchFamily="49" charset="-122"/>
              </a:rPr>
              <a:t>液压传动及控制（乙）</a:t>
            </a:r>
            <a:endParaRPr lang="en-US" dirty="0">
              <a:latin typeface="黑体" panose="02010609060101010101" pitchFamily="49" charset="-122"/>
              <a:ea typeface="黑体" panose="02010609060101010101" pitchFamily="49" charset="-122"/>
            </a:endParaRPr>
          </a:p>
        </p:txBody>
      </p:sp>
      <p:pic>
        <p:nvPicPr>
          <p:cNvPr id="4" name="Picture 3" descr="DSC00053.JPG"/>
          <p:cNvPicPr>
            <a:picLocks noChangeAspect="1"/>
          </p:cNvPicPr>
          <p:nvPr/>
        </p:nvPicPr>
        <p:blipFill>
          <a:blip r:embed="rId3" cstate="print"/>
          <a:srcRect b="16667"/>
          <a:stretch>
            <a:fillRect/>
          </a:stretch>
        </p:blipFill>
        <p:spPr>
          <a:xfrm>
            <a:off x="7168896" y="4663449"/>
            <a:ext cx="1975104" cy="2194551"/>
          </a:xfrm>
          <a:prstGeom prst="rect">
            <a:avLst/>
          </a:prstGeom>
        </p:spPr>
      </p:pic>
      <p:sp>
        <p:nvSpPr>
          <p:cNvPr id="6" name="Rectangle 11"/>
          <p:cNvSpPr txBox="1">
            <a:spLocks noChangeArrowheads="1"/>
          </p:cNvSpPr>
          <p:nvPr/>
        </p:nvSpPr>
        <p:spPr bwMode="auto">
          <a:xfrm>
            <a:off x="835940" y="3429000"/>
            <a:ext cx="7308304" cy="792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Tx/>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r>
              <a:rPr lang="zh-CN" altLang="en-US" sz="2000" kern="0" dirty="0">
                <a:latin typeface="黑体" panose="02010609060101010101" pitchFamily="49" charset="-122"/>
                <a:ea typeface="黑体" panose="02010609060101010101" pitchFamily="49" charset="-122"/>
              </a:rPr>
              <a:t>流体动力与机电系统国家重点实验室</a:t>
            </a:r>
            <a:endParaRPr lang="en-US" altLang="zh-CN" sz="2000" kern="0" dirty="0">
              <a:latin typeface="黑体" panose="02010609060101010101" pitchFamily="49" charset="-122"/>
              <a:ea typeface="黑体" panose="02010609060101010101" pitchFamily="49" charset="-122"/>
            </a:endParaRPr>
          </a:p>
          <a:p>
            <a:pPr eaLnBrk="1" hangingPunct="1"/>
            <a:r>
              <a:rPr lang="en-US" altLang="zh-CN" sz="2000" kern="0" dirty="0">
                <a:latin typeface="黑体" panose="02010609060101010101" pitchFamily="49" charset="-122"/>
                <a:ea typeface="黑体" panose="02010609060101010101" pitchFamily="49" charset="-122"/>
              </a:rPr>
              <a:t>2021.12</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69149-0C58-4C47-B73A-4D1310FC17F4}"/>
              </a:ext>
            </a:extLst>
          </p:cNvPr>
          <p:cNvSpPr>
            <a:spLocks noGrp="1"/>
          </p:cNvSpPr>
          <p:nvPr>
            <p:ph type="title"/>
          </p:nvPr>
        </p:nvSpPr>
        <p:spPr>
          <a:xfrm>
            <a:off x="2195736" y="0"/>
            <a:ext cx="6480720" cy="620688"/>
          </a:xfrm>
        </p:spPr>
        <p:txBody>
          <a:bodyPr/>
          <a:lstStyle/>
          <a:p>
            <a:r>
              <a:rPr lang="zh-CN" altLang="en-US" dirty="0"/>
              <a:t>泵</a:t>
            </a:r>
            <a:r>
              <a:rPr lang="en-US" altLang="zh-CN" dirty="0"/>
              <a:t>-</a:t>
            </a:r>
            <a:r>
              <a:rPr lang="zh-CN" altLang="en-US" dirty="0"/>
              <a:t>缸式闭式容积调速回路</a:t>
            </a:r>
          </a:p>
        </p:txBody>
      </p:sp>
      <p:pic>
        <p:nvPicPr>
          <p:cNvPr id="5" name="图片 4">
            <a:extLst>
              <a:ext uri="{FF2B5EF4-FFF2-40B4-BE49-F238E27FC236}">
                <a16:creationId xmlns:a16="http://schemas.microsoft.com/office/drawing/2014/main" id="{1A21B5E6-0DDE-4866-AFB6-FC6502913AE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b="4176"/>
          <a:stretch/>
        </p:blipFill>
        <p:spPr>
          <a:xfrm>
            <a:off x="971600" y="876365"/>
            <a:ext cx="3820820" cy="5981635"/>
          </a:xfrm>
          <a:prstGeom prst="rect">
            <a:avLst/>
          </a:prstGeom>
        </p:spPr>
      </p:pic>
      <p:sp>
        <p:nvSpPr>
          <p:cNvPr id="6" name="矩形 5">
            <a:extLst>
              <a:ext uri="{FF2B5EF4-FFF2-40B4-BE49-F238E27FC236}">
                <a16:creationId xmlns:a16="http://schemas.microsoft.com/office/drawing/2014/main" id="{471D1B13-4846-480D-AE89-2F013A217501}"/>
              </a:ext>
            </a:extLst>
          </p:cNvPr>
          <p:cNvSpPr/>
          <p:nvPr/>
        </p:nvSpPr>
        <p:spPr>
          <a:xfrm>
            <a:off x="1893086" y="2663671"/>
            <a:ext cx="2040466" cy="2858344"/>
          </a:xfrm>
          <a:prstGeom prst="rect">
            <a:avLst/>
          </a:prstGeom>
          <a:noFill/>
          <a:ln w="19050" cap="flat" cmpd="sng" algn="ctr">
            <a:solidFill>
              <a:srgbClr val="3387C0"/>
            </a:solidFill>
            <a:prstDash val="lgDash"/>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4" name="矩形 3">
            <a:extLst>
              <a:ext uri="{FF2B5EF4-FFF2-40B4-BE49-F238E27FC236}">
                <a16:creationId xmlns:a16="http://schemas.microsoft.com/office/drawing/2014/main" id="{D0A316E1-A991-4DB6-B97E-C764D00E62BC}"/>
              </a:ext>
            </a:extLst>
          </p:cNvPr>
          <p:cNvSpPr/>
          <p:nvPr/>
        </p:nvSpPr>
        <p:spPr>
          <a:xfrm>
            <a:off x="3951064" y="1586637"/>
            <a:ext cx="3416320"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双向变量泵可使液压缸平稳换向</a:t>
            </a:r>
          </a:p>
        </p:txBody>
      </p:sp>
      <p:cxnSp>
        <p:nvCxnSpPr>
          <p:cNvPr id="7" name="直接箭头连接符 6">
            <a:extLst>
              <a:ext uri="{FF2B5EF4-FFF2-40B4-BE49-F238E27FC236}">
                <a16:creationId xmlns:a16="http://schemas.microsoft.com/office/drawing/2014/main" id="{F9BF93C9-1DB9-4979-B03E-972FAFAA803D}"/>
              </a:ext>
            </a:extLst>
          </p:cNvPr>
          <p:cNvCxnSpPr>
            <a:cxnSpLocks/>
          </p:cNvCxnSpPr>
          <p:nvPr/>
        </p:nvCxnSpPr>
        <p:spPr>
          <a:xfrm flipH="1">
            <a:off x="3275857" y="1813466"/>
            <a:ext cx="657695" cy="247382"/>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4268BD46-B62E-4965-98B7-7D6676052F42}"/>
              </a:ext>
            </a:extLst>
          </p:cNvPr>
          <p:cNvSpPr/>
          <p:nvPr/>
        </p:nvSpPr>
        <p:spPr>
          <a:xfrm>
            <a:off x="4957863" y="3250168"/>
            <a:ext cx="3070071"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安全阀</a:t>
            </a:r>
            <a:r>
              <a:rPr lang="en-US" altLang="zh-CN" dirty="0">
                <a:latin typeface="黑体" panose="02010609060101010101" pitchFamily="49" charset="-122"/>
                <a:ea typeface="黑体" panose="02010609060101010101" pitchFamily="49" charset="-122"/>
              </a:rPr>
              <a:t>6</a:t>
            </a:r>
            <a:r>
              <a:rPr lang="zh-CN" altLang="en-US" dirty="0">
                <a:latin typeface="黑体" panose="02010609060101010101" pitchFamily="49" charset="-122"/>
                <a:ea typeface="黑体" panose="02010609060101010101" pitchFamily="49" charset="-122"/>
              </a:rPr>
              <a:t>和</a:t>
            </a:r>
            <a:r>
              <a:rPr lang="en-US" altLang="zh-CN" dirty="0">
                <a:latin typeface="黑体" panose="02010609060101010101" pitchFamily="49" charset="-122"/>
                <a:ea typeface="黑体" panose="02010609060101010101" pitchFamily="49" charset="-122"/>
              </a:rPr>
              <a:t>8</a:t>
            </a:r>
            <a:r>
              <a:rPr lang="zh-CN" altLang="en-US" dirty="0">
                <a:latin typeface="黑体" panose="02010609060101010101" pitchFamily="49" charset="-122"/>
                <a:ea typeface="黑体" panose="02010609060101010101" pitchFamily="49" charset="-122"/>
              </a:rPr>
              <a:t>限制了回路压力</a:t>
            </a:r>
          </a:p>
        </p:txBody>
      </p:sp>
      <p:cxnSp>
        <p:nvCxnSpPr>
          <p:cNvPr id="11" name="直接箭头连接符 10">
            <a:extLst>
              <a:ext uri="{FF2B5EF4-FFF2-40B4-BE49-F238E27FC236}">
                <a16:creationId xmlns:a16="http://schemas.microsoft.com/office/drawing/2014/main" id="{CEA05683-87F4-4EC0-BC1A-99DC9C37F09A}"/>
              </a:ext>
            </a:extLst>
          </p:cNvPr>
          <p:cNvCxnSpPr>
            <a:cxnSpLocks/>
          </p:cNvCxnSpPr>
          <p:nvPr/>
        </p:nvCxnSpPr>
        <p:spPr>
          <a:xfrm flipH="1" flipV="1">
            <a:off x="4535506" y="3183359"/>
            <a:ext cx="422357" cy="121950"/>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B1F699E9-697E-4A2B-8D1F-194590F20BBA}"/>
              </a:ext>
            </a:extLst>
          </p:cNvPr>
          <p:cNvSpPr/>
          <p:nvPr/>
        </p:nvSpPr>
        <p:spPr>
          <a:xfrm>
            <a:off x="4792420" y="4877253"/>
            <a:ext cx="3647152"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用于补偿泄漏及液压缸两腔流量差</a:t>
            </a:r>
          </a:p>
        </p:txBody>
      </p:sp>
      <p:cxnSp>
        <p:nvCxnSpPr>
          <p:cNvPr id="15" name="直接箭头连接符 14">
            <a:extLst>
              <a:ext uri="{FF2B5EF4-FFF2-40B4-BE49-F238E27FC236}">
                <a16:creationId xmlns:a16="http://schemas.microsoft.com/office/drawing/2014/main" id="{5B3A39A9-7CDE-4F16-8911-C75B471BAEC2}"/>
              </a:ext>
            </a:extLst>
          </p:cNvPr>
          <p:cNvCxnSpPr>
            <a:cxnSpLocks/>
          </p:cNvCxnSpPr>
          <p:nvPr/>
        </p:nvCxnSpPr>
        <p:spPr>
          <a:xfrm flipV="1">
            <a:off x="971599" y="3183359"/>
            <a:ext cx="319533" cy="436141"/>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6F2F616E-A301-4913-B036-4494CFD9696E}"/>
              </a:ext>
            </a:extLst>
          </p:cNvPr>
          <p:cNvCxnSpPr>
            <a:cxnSpLocks/>
          </p:cNvCxnSpPr>
          <p:nvPr/>
        </p:nvCxnSpPr>
        <p:spPr>
          <a:xfrm flipH="1" flipV="1">
            <a:off x="4023350" y="4591269"/>
            <a:ext cx="769071" cy="310763"/>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392612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69149-0C58-4C47-B73A-4D1310FC17F4}"/>
              </a:ext>
            </a:extLst>
          </p:cNvPr>
          <p:cNvSpPr>
            <a:spLocks noGrp="1"/>
          </p:cNvSpPr>
          <p:nvPr>
            <p:ph type="title"/>
          </p:nvPr>
        </p:nvSpPr>
        <p:spPr>
          <a:xfrm>
            <a:off x="1749897" y="0"/>
            <a:ext cx="6480720" cy="620688"/>
          </a:xfrm>
        </p:spPr>
        <p:txBody>
          <a:bodyPr/>
          <a:lstStyle/>
          <a:p>
            <a:r>
              <a:rPr lang="zh-CN" altLang="en-US" dirty="0"/>
              <a:t>工作原理</a:t>
            </a:r>
          </a:p>
        </p:txBody>
      </p:sp>
      <p:sp>
        <p:nvSpPr>
          <p:cNvPr id="3" name="内容占位符 2">
            <a:extLst>
              <a:ext uri="{FF2B5EF4-FFF2-40B4-BE49-F238E27FC236}">
                <a16:creationId xmlns:a16="http://schemas.microsoft.com/office/drawing/2014/main" id="{8904A8E4-04A7-48AC-9034-EF534B9C73C0}"/>
              </a:ext>
            </a:extLst>
          </p:cNvPr>
          <p:cNvSpPr>
            <a:spLocks noGrp="1"/>
          </p:cNvSpPr>
          <p:nvPr>
            <p:ph idx="1"/>
          </p:nvPr>
        </p:nvSpPr>
        <p:spPr>
          <a:xfrm>
            <a:off x="178434" y="803758"/>
            <a:ext cx="3504702" cy="5184576"/>
          </a:xfrm>
        </p:spPr>
        <p:txBody>
          <a:bodyPr/>
          <a:lstStyle/>
          <a:p>
            <a:pPr lvl="1">
              <a:lnSpc>
                <a:spcPct val="150000"/>
              </a:lnSpc>
            </a:pPr>
            <a:r>
              <a:rPr lang="zh-CN" altLang="en-US" dirty="0"/>
              <a:t>换向过程：</a:t>
            </a:r>
            <a:endParaRPr lang="en-US" altLang="zh-CN" dirty="0"/>
          </a:p>
          <a:p>
            <a:pPr marL="456300" lvl="1" indent="-457200">
              <a:lnSpc>
                <a:spcPct val="150000"/>
              </a:lnSpc>
              <a:buFont typeface="+mj-lt"/>
              <a:buAutoNum type="arabicPeriod"/>
            </a:pPr>
            <a:r>
              <a:rPr lang="zh-CN" altLang="en-US" dirty="0"/>
              <a:t>换向阀</a:t>
            </a:r>
            <a:r>
              <a:rPr lang="en-US" altLang="zh-CN" dirty="0"/>
              <a:t>3</a:t>
            </a:r>
            <a:r>
              <a:rPr lang="zh-CN" altLang="en-US" dirty="0"/>
              <a:t>变换工作位置</a:t>
            </a:r>
            <a:endParaRPr lang="en-US" altLang="zh-CN" dirty="0"/>
          </a:p>
          <a:p>
            <a:pPr marL="456300" lvl="1" indent="-457200">
              <a:lnSpc>
                <a:spcPct val="150000"/>
              </a:lnSpc>
              <a:buFont typeface="+mj-lt"/>
              <a:buAutoNum type="arabicPeriod"/>
            </a:pPr>
            <a:r>
              <a:rPr lang="zh-CN" altLang="en-US" dirty="0"/>
              <a:t>辅助泵</a:t>
            </a:r>
            <a:r>
              <a:rPr lang="en-US" altLang="zh-CN" dirty="0"/>
              <a:t>1</a:t>
            </a:r>
            <a:r>
              <a:rPr lang="zh-CN" altLang="en-US" dirty="0"/>
              <a:t>改变换向阀</a:t>
            </a:r>
            <a:r>
              <a:rPr lang="en-US" altLang="zh-CN" dirty="0"/>
              <a:t>4</a:t>
            </a:r>
            <a:r>
              <a:rPr lang="zh-CN" altLang="en-US" dirty="0"/>
              <a:t>的工作位置，并使变量泵改变输油方向</a:t>
            </a:r>
            <a:endParaRPr lang="en-US" altLang="zh-CN" dirty="0"/>
          </a:p>
          <a:p>
            <a:pPr marL="456300" lvl="1" indent="-457200">
              <a:lnSpc>
                <a:spcPct val="150000"/>
              </a:lnSpc>
              <a:buFont typeface="+mj-lt"/>
              <a:buAutoNum type="arabicPeriod"/>
            </a:pPr>
            <a:r>
              <a:rPr lang="zh-CN" altLang="en-US" dirty="0"/>
              <a:t>换向阀</a:t>
            </a:r>
            <a:r>
              <a:rPr lang="en-US" altLang="zh-CN" dirty="0"/>
              <a:t>4</a:t>
            </a:r>
            <a:r>
              <a:rPr lang="zh-CN" altLang="en-US" dirty="0"/>
              <a:t>接通，辅助泵接通变量泵吸油路，进行补油。</a:t>
            </a:r>
            <a:endParaRPr lang="en-US" altLang="zh-CN" dirty="0"/>
          </a:p>
          <a:p>
            <a:pPr lvl="1">
              <a:lnSpc>
                <a:spcPct val="150000"/>
              </a:lnSpc>
            </a:pPr>
            <a:r>
              <a:rPr lang="zh-CN" altLang="en-US" dirty="0"/>
              <a:t>工作特性：与开式回路完全相同。</a:t>
            </a:r>
          </a:p>
          <a:p>
            <a:pPr marL="456300" lvl="1" indent="-457200">
              <a:lnSpc>
                <a:spcPct val="150000"/>
              </a:lnSpc>
              <a:buFont typeface="+mj-lt"/>
              <a:buAutoNum type="arabicPeriod"/>
            </a:pPr>
            <a:endParaRPr lang="en-US" altLang="zh-CN" dirty="0"/>
          </a:p>
        </p:txBody>
      </p:sp>
      <p:grpSp>
        <p:nvGrpSpPr>
          <p:cNvPr id="30" name="组合 29">
            <a:extLst>
              <a:ext uri="{FF2B5EF4-FFF2-40B4-BE49-F238E27FC236}">
                <a16:creationId xmlns:a16="http://schemas.microsoft.com/office/drawing/2014/main" id="{DCB680C3-0AFE-45AF-B86F-7EE2AA5184CF}"/>
              </a:ext>
            </a:extLst>
          </p:cNvPr>
          <p:cNvGrpSpPr/>
          <p:nvPr/>
        </p:nvGrpSpPr>
        <p:grpSpPr>
          <a:xfrm>
            <a:off x="3707904" y="554016"/>
            <a:ext cx="4985434" cy="6234389"/>
            <a:chOff x="4136415" y="554016"/>
            <a:chExt cx="4985434" cy="6234389"/>
          </a:xfrm>
        </p:grpSpPr>
        <p:pic>
          <p:nvPicPr>
            <p:cNvPr id="5" name="图片 4">
              <a:extLst>
                <a:ext uri="{FF2B5EF4-FFF2-40B4-BE49-F238E27FC236}">
                  <a16:creationId xmlns:a16="http://schemas.microsoft.com/office/drawing/2014/main" id="{1A21B5E6-0DDE-4866-AFB6-FC6502913AE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Effect>
                        <a14:brightnessContrast bright="20000"/>
                      </a14:imgEffect>
                    </a14:imgLayer>
                  </a14:imgProps>
                </a:ext>
                <a:ext uri="{28A0092B-C50C-407E-A947-70E740481C1C}">
                  <a14:useLocalDpi xmlns:a14="http://schemas.microsoft.com/office/drawing/2010/main" val="0"/>
                </a:ext>
              </a:extLst>
            </a:blip>
            <a:srcRect b="19085"/>
            <a:stretch/>
          </p:blipFill>
          <p:spPr>
            <a:xfrm>
              <a:off x="4405833" y="554016"/>
              <a:ext cx="4716016" cy="6234389"/>
            </a:xfrm>
            <a:prstGeom prst="rect">
              <a:avLst/>
            </a:prstGeom>
          </p:spPr>
        </p:pic>
        <p:sp>
          <p:nvSpPr>
            <p:cNvPr id="4" name="任意多边形: 形状 3">
              <a:extLst>
                <a:ext uri="{FF2B5EF4-FFF2-40B4-BE49-F238E27FC236}">
                  <a16:creationId xmlns:a16="http://schemas.microsoft.com/office/drawing/2014/main" id="{AA1B05FF-EBF6-482D-A1A7-D63FA42C400E}"/>
                </a:ext>
              </a:extLst>
            </p:cNvPr>
            <p:cNvSpPr/>
            <p:nvPr/>
          </p:nvSpPr>
          <p:spPr>
            <a:xfrm>
              <a:off x="6952659" y="2123140"/>
              <a:ext cx="868540" cy="3141171"/>
            </a:xfrm>
            <a:custGeom>
              <a:avLst/>
              <a:gdLst>
                <a:gd name="connsiteX0" fmla="*/ 0 w 638175"/>
                <a:gd name="connsiteY0" fmla="*/ 3019425 h 3019425"/>
                <a:gd name="connsiteX1" fmla="*/ 0 w 638175"/>
                <a:gd name="connsiteY1" fmla="*/ 2581275 h 3019425"/>
                <a:gd name="connsiteX2" fmla="*/ 95250 w 638175"/>
                <a:gd name="connsiteY2" fmla="*/ 2276475 h 3019425"/>
                <a:gd name="connsiteX3" fmla="*/ 95250 w 638175"/>
                <a:gd name="connsiteY3" fmla="*/ 1238250 h 3019425"/>
                <a:gd name="connsiteX4" fmla="*/ 638175 w 638175"/>
                <a:gd name="connsiteY4" fmla="*/ 1228725 h 3019425"/>
                <a:gd name="connsiteX5" fmla="*/ 628650 w 638175"/>
                <a:gd name="connsiteY5" fmla="*/ 0 h 3019425"/>
                <a:gd name="connsiteX0" fmla="*/ 0 w 638175"/>
                <a:gd name="connsiteY0" fmla="*/ 2308031 h 2308031"/>
                <a:gd name="connsiteX1" fmla="*/ 0 w 638175"/>
                <a:gd name="connsiteY1" fmla="*/ 1869881 h 2308031"/>
                <a:gd name="connsiteX2" fmla="*/ 95250 w 638175"/>
                <a:gd name="connsiteY2" fmla="*/ 1565081 h 2308031"/>
                <a:gd name="connsiteX3" fmla="*/ 95250 w 638175"/>
                <a:gd name="connsiteY3" fmla="*/ 526856 h 2308031"/>
                <a:gd name="connsiteX4" fmla="*/ 638175 w 638175"/>
                <a:gd name="connsiteY4" fmla="*/ 517331 h 2308031"/>
                <a:gd name="connsiteX5" fmla="*/ 635237 w 638175"/>
                <a:gd name="connsiteY5" fmla="*/ 0 h 230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38175" h="2308031">
                  <a:moveTo>
                    <a:pt x="0" y="2308031"/>
                  </a:moveTo>
                  <a:lnTo>
                    <a:pt x="0" y="1869881"/>
                  </a:lnTo>
                  <a:lnTo>
                    <a:pt x="95250" y="1565081"/>
                  </a:lnTo>
                  <a:lnTo>
                    <a:pt x="95250" y="526856"/>
                  </a:lnTo>
                  <a:lnTo>
                    <a:pt x="638175" y="517331"/>
                  </a:lnTo>
                  <a:cubicBezTo>
                    <a:pt x="635000" y="107756"/>
                    <a:pt x="638412" y="409575"/>
                    <a:pt x="635237" y="0"/>
                  </a:cubicBezTo>
                </a:path>
              </a:pathLst>
            </a:custGeom>
            <a:noFill/>
            <a:ln w="38100">
              <a:solidFill>
                <a:srgbClr val="C00000"/>
              </a:solidFill>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任意多边形: 形状 6">
              <a:extLst>
                <a:ext uri="{FF2B5EF4-FFF2-40B4-BE49-F238E27FC236}">
                  <a16:creationId xmlns:a16="http://schemas.microsoft.com/office/drawing/2014/main" id="{5F21D45D-041F-467E-BF26-F848EC9AF762}"/>
                </a:ext>
              </a:extLst>
            </p:cNvPr>
            <p:cNvSpPr/>
            <p:nvPr/>
          </p:nvSpPr>
          <p:spPr>
            <a:xfrm>
              <a:off x="5725469" y="1163594"/>
              <a:ext cx="795081" cy="985209"/>
            </a:xfrm>
            <a:custGeom>
              <a:avLst/>
              <a:gdLst>
                <a:gd name="connsiteX0" fmla="*/ 0 w 584200"/>
                <a:gd name="connsiteY0" fmla="*/ 0 h 723900"/>
                <a:gd name="connsiteX1" fmla="*/ 6350 w 584200"/>
                <a:gd name="connsiteY1" fmla="*/ 723900 h 723900"/>
                <a:gd name="connsiteX2" fmla="*/ 584200 w 584200"/>
                <a:gd name="connsiteY2" fmla="*/ 717550 h 723900"/>
              </a:gdLst>
              <a:ahLst/>
              <a:cxnLst>
                <a:cxn ang="0">
                  <a:pos x="connsiteX0" y="connsiteY0"/>
                </a:cxn>
                <a:cxn ang="0">
                  <a:pos x="connsiteX1" y="connsiteY1"/>
                </a:cxn>
                <a:cxn ang="0">
                  <a:pos x="connsiteX2" y="connsiteY2"/>
                </a:cxn>
              </a:cxnLst>
              <a:rect l="l" t="t" r="r" b="b"/>
              <a:pathLst>
                <a:path w="584200" h="723900">
                  <a:moveTo>
                    <a:pt x="0" y="0"/>
                  </a:moveTo>
                  <a:cubicBezTo>
                    <a:pt x="2117" y="241300"/>
                    <a:pt x="4233" y="482600"/>
                    <a:pt x="6350" y="723900"/>
                  </a:cubicBezTo>
                  <a:lnTo>
                    <a:pt x="584200" y="717550"/>
                  </a:lnTo>
                </a:path>
              </a:pathLst>
            </a:custGeom>
            <a:noFill/>
            <a:ln w="38100">
              <a:solidFill>
                <a:srgbClr val="C0000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箭头连接符 8">
              <a:extLst>
                <a:ext uri="{FF2B5EF4-FFF2-40B4-BE49-F238E27FC236}">
                  <a16:creationId xmlns:a16="http://schemas.microsoft.com/office/drawing/2014/main" id="{8B99EEB0-17A6-4670-819C-C71143CAEBC0}"/>
                </a:ext>
              </a:extLst>
            </p:cNvPr>
            <p:cNvCxnSpPr>
              <a:cxnSpLocks/>
            </p:cNvCxnSpPr>
            <p:nvPr/>
          </p:nvCxnSpPr>
          <p:spPr>
            <a:xfrm flipH="1">
              <a:off x="7083653" y="2148803"/>
              <a:ext cx="737546" cy="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2" name="任意多边形: 形状 11">
              <a:extLst>
                <a:ext uri="{FF2B5EF4-FFF2-40B4-BE49-F238E27FC236}">
                  <a16:creationId xmlns:a16="http://schemas.microsoft.com/office/drawing/2014/main" id="{D5A62A97-07E2-497D-B336-282234479034}"/>
                </a:ext>
              </a:extLst>
            </p:cNvPr>
            <p:cNvSpPr/>
            <p:nvPr/>
          </p:nvSpPr>
          <p:spPr>
            <a:xfrm>
              <a:off x="7112540" y="2514037"/>
              <a:ext cx="392983" cy="1376164"/>
            </a:xfrm>
            <a:custGeom>
              <a:avLst/>
              <a:gdLst>
                <a:gd name="connsiteX0" fmla="*/ 0 w 314325"/>
                <a:gd name="connsiteY0" fmla="*/ 1019175 h 1028700"/>
                <a:gd name="connsiteX1" fmla="*/ 314325 w 314325"/>
                <a:gd name="connsiteY1" fmla="*/ 1028700 h 1028700"/>
                <a:gd name="connsiteX2" fmla="*/ 314325 w 314325"/>
                <a:gd name="connsiteY2" fmla="*/ 0 h 1028700"/>
                <a:gd name="connsiteX3" fmla="*/ 66675 w 314325"/>
                <a:gd name="connsiteY3" fmla="*/ 0 h 1028700"/>
                <a:gd name="connsiteX0" fmla="*/ 0 w 314325"/>
                <a:gd name="connsiteY0" fmla="*/ 1019175 h 1028700"/>
                <a:gd name="connsiteX1" fmla="*/ 314325 w 314325"/>
                <a:gd name="connsiteY1" fmla="*/ 1028700 h 1028700"/>
                <a:gd name="connsiteX2" fmla="*/ 314325 w 314325"/>
                <a:gd name="connsiteY2" fmla="*/ 0 h 1028700"/>
                <a:gd name="connsiteX3" fmla="*/ 25200 w 314325"/>
                <a:gd name="connsiteY3" fmla="*/ 2422 h 1028700"/>
              </a:gdLst>
              <a:ahLst/>
              <a:cxnLst>
                <a:cxn ang="0">
                  <a:pos x="connsiteX0" y="connsiteY0"/>
                </a:cxn>
                <a:cxn ang="0">
                  <a:pos x="connsiteX1" y="connsiteY1"/>
                </a:cxn>
                <a:cxn ang="0">
                  <a:pos x="connsiteX2" y="connsiteY2"/>
                </a:cxn>
                <a:cxn ang="0">
                  <a:pos x="connsiteX3" y="connsiteY3"/>
                </a:cxn>
              </a:cxnLst>
              <a:rect l="l" t="t" r="r" b="b"/>
              <a:pathLst>
                <a:path w="314325" h="1028700">
                  <a:moveTo>
                    <a:pt x="0" y="1019175"/>
                  </a:moveTo>
                  <a:lnTo>
                    <a:pt x="314325" y="1028700"/>
                  </a:lnTo>
                  <a:lnTo>
                    <a:pt x="314325" y="0"/>
                  </a:lnTo>
                  <a:lnTo>
                    <a:pt x="25200" y="2422"/>
                  </a:lnTo>
                </a:path>
              </a:pathLst>
            </a:custGeom>
            <a:noFill/>
            <a:ln>
              <a:solidFill>
                <a:schemeClr val="accent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14D98552-DA1F-4E79-B7F8-A77418E134E6}"/>
                </a:ext>
              </a:extLst>
            </p:cNvPr>
            <p:cNvCxnSpPr>
              <a:cxnSpLocks/>
            </p:cNvCxnSpPr>
            <p:nvPr/>
          </p:nvCxnSpPr>
          <p:spPr>
            <a:xfrm flipH="1">
              <a:off x="7211520" y="3396046"/>
              <a:ext cx="294003" cy="0"/>
            </a:xfrm>
            <a:prstGeom prst="straightConnector1">
              <a:avLst/>
            </a:prstGeom>
            <a:noFill/>
            <a:ln>
              <a:solidFill>
                <a:schemeClr val="accent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cxnSp>
        <p:cxnSp>
          <p:nvCxnSpPr>
            <p:cNvPr id="16" name="直接箭头连接符 15">
              <a:extLst>
                <a:ext uri="{FF2B5EF4-FFF2-40B4-BE49-F238E27FC236}">
                  <a16:creationId xmlns:a16="http://schemas.microsoft.com/office/drawing/2014/main" id="{0EBE823A-0967-4102-A3EE-31F3B4E995BA}"/>
                </a:ext>
              </a:extLst>
            </p:cNvPr>
            <p:cNvCxnSpPr>
              <a:cxnSpLocks/>
            </p:cNvCxnSpPr>
            <p:nvPr/>
          </p:nvCxnSpPr>
          <p:spPr>
            <a:xfrm>
              <a:off x="7821199" y="1163594"/>
              <a:ext cx="0" cy="95954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A379D2BF-AE43-4909-AD4C-CA18CDC8F9C7}"/>
                </a:ext>
              </a:extLst>
            </p:cNvPr>
            <p:cNvSpPr/>
            <p:nvPr/>
          </p:nvSpPr>
          <p:spPr>
            <a:xfrm>
              <a:off x="4136415" y="1362304"/>
              <a:ext cx="1424204" cy="523220"/>
            </a:xfrm>
            <a:prstGeom prst="rect">
              <a:avLst/>
            </a:prstGeom>
          </p:spPr>
          <p:txBody>
            <a:bodyPr wrap="square">
              <a:spAutoFit/>
            </a:bodyPr>
            <a:lstStyle/>
            <a:p>
              <a:r>
                <a:rPr lang="zh-CN" altLang="en-US" sz="1400" dirty="0">
                  <a:latin typeface="黑体" panose="02010609060101010101" pitchFamily="49" charset="-122"/>
                  <a:ea typeface="黑体" panose="02010609060101010101" pitchFamily="49" charset="-122"/>
                </a:rPr>
                <a:t>此时安全阀</a:t>
              </a:r>
              <a:r>
                <a:rPr lang="en-US" altLang="zh-CN" sz="1400" dirty="0">
                  <a:latin typeface="黑体" panose="02010609060101010101" pitchFamily="49" charset="-122"/>
                  <a:ea typeface="黑体" panose="02010609060101010101" pitchFamily="49" charset="-122"/>
                </a:rPr>
                <a:t>6</a:t>
              </a:r>
              <a:r>
                <a:rPr lang="zh-CN" altLang="en-US" sz="1400" dirty="0">
                  <a:latin typeface="黑体" panose="02010609060101010101" pitchFamily="49" charset="-122"/>
                  <a:ea typeface="黑体" panose="02010609060101010101" pitchFamily="49" charset="-122"/>
                </a:rPr>
                <a:t>限制回路压力</a:t>
              </a:r>
            </a:p>
          </p:txBody>
        </p:sp>
        <p:cxnSp>
          <p:nvCxnSpPr>
            <p:cNvPr id="21" name="直接箭头连接符 20">
              <a:extLst>
                <a:ext uri="{FF2B5EF4-FFF2-40B4-BE49-F238E27FC236}">
                  <a16:creationId xmlns:a16="http://schemas.microsoft.com/office/drawing/2014/main" id="{54F0F129-FBF9-4715-8717-050D63177A26}"/>
                </a:ext>
              </a:extLst>
            </p:cNvPr>
            <p:cNvCxnSpPr>
              <a:cxnSpLocks/>
            </p:cNvCxnSpPr>
            <p:nvPr/>
          </p:nvCxnSpPr>
          <p:spPr>
            <a:xfrm>
              <a:off x="4790371" y="1954131"/>
              <a:ext cx="116293" cy="559906"/>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5C9E10E4-8520-4B1D-9B96-0C97D17D2114}"/>
                </a:ext>
              </a:extLst>
            </p:cNvPr>
            <p:cNvCxnSpPr>
              <a:cxnSpLocks/>
            </p:cNvCxnSpPr>
            <p:nvPr/>
          </p:nvCxnSpPr>
          <p:spPr>
            <a:xfrm>
              <a:off x="8085757" y="717641"/>
              <a:ext cx="720080" cy="0"/>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29" name="任意多边形: 形状 28">
              <a:extLst>
                <a:ext uri="{FF2B5EF4-FFF2-40B4-BE49-F238E27FC236}">
                  <a16:creationId xmlns:a16="http://schemas.microsoft.com/office/drawing/2014/main" id="{108FA936-9201-497B-938B-2E0CF7294D69}"/>
                </a:ext>
              </a:extLst>
            </p:cNvPr>
            <p:cNvSpPr/>
            <p:nvPr/>
          </p:nvSpPr>
          <p:spPr>
            <a:xfrm flipV="1">
              <a:off x="6084119" y="4797131"/>
              <a:ext cx="868539" cy="360061"/>
            </a:xfrm>
            <a:custGeom>
              <a:avLst/>
              <a:gdLst>
                <a:gd name="connsiteX0" fmla="*/ 0 w 584200"/>
                <a:gd name="connsiteY0" fmla="*/ 0 h 723900"/>
                <a:gd name="connsiteX1" fmla="*/ 6350 w 584200"/>
                <a:gd name="connsiteY1" fmla="*/ 723900 h 723900"/>
                <a:gd name="connsiteX2" fmla="*/ 584200 w 584200"/>
                <a:gd name="connsiteY2" fmla="*/ 717550 h 723900"/>
              </a:gdLst>
              <a:ahLst/>
              <a:cxnLst>
                <a:cxn ang="0">
                  <a:pos x="connsiteX0" y="connsiteY0"/>
                </a:cxn>
                <a:cxn ang="0">
                  <a:pos x="connsiteX1" y="connsiteY1"/>
                </a:cxn>
                <a:cxn ang="0">
                  <a:pos x="connsiteX2" y="connsiteY2"/>
                </a:cxn>
              </a:cxnLst>
              <a:rect l="l" t="t" r="r" b="b"/>
              <a:pathLst>
                <a:path w="584200" h="723900">
                  <a:moveTo>
                    <a:pt x="0" y="0"/>
                  </a:moveTo>
                  <a:cubicBezTo>
                    <a:pt x="2117" y="241300"/>
                    <a:pt x="4233" y="482600"/>
                    <a:pt x="6350" y="723900"/>
                  </a:cubicBezTo>
                  <a:lnTo>
                    <a:pt x="584200" y="717550"/>
                  </a:lnTo>
                </a:path>
              </a:pathLst>
            </a:custGeom>
            <a:noFill/>
            <a:ln w="38100">
              <a:solidFill>
                <a:srgbClr val="C00000"/>
              </a:solidFill>
              <a:headEnd type="triangle"/>
              <a:tailEnd type="non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箭头连接符 31">
              <a:extLst>
                <a:ext uri="{FF2B5EF4-FFF2-40B4-BE49-F238E27FC236}">
                  <a16:creationId xmlns:a16="http://schemas.microsoft.com/office/drawing/2014/main" id="{E5A8FA9B-1ADE-4BD0-97CB-2896D6BB81BF}"/>
                </a:ext>
              </a:extLst>
            </p:cNvPr>
            <p:cNvCxnSpPr>
              <a:cxnSpLocks/>
              <a:endCxn id="4" idx="4"/>
            </p:cNvCxnSpPr>
            <p:nvPr/>
          </p:nvCxnSpPr>
          <p:spPr>
            <a:xfrm flipV="1">
              <a:off x="7821199" y="2827214"/>
              <a:ext cx="0" cy="961826"/>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grpSp>
      <p:sp>
        <p:nvSpPr>
          <p:cNvPr id="26" name="矩形 25">
            <a:extLst>
              <a:ext uri="{FF2B5EF4-FFF2-40B4-BE49-F238E27FC236}">
                <a16:creationId xmlns:a16="http://schemas.microsoft.com/office/drawing/2014/main" id="{7C02D4D1-9E52-42E1-A6B4-194AE64B76FE}"/>
              </a:ext>
            </a:extLst>
          </p:cNvPr>
          <p:cNvSpPr/>
          <p:nvPr/>
        </p:nvSpPr>
        <p:spPr>
          <a:xfrm>
            <a:off x="7560872" y="286745"/>
            <a:ext cx="928126" cy="307777"/>
          </a:xfrm>
          <a:prstGeom prst="rect">
            <a:avLst/>
          </a:prstGeom>
        </p:spPr>
        <p:txBody>
          <a:bodyPr wrap="square">
            <a:spAutoFit/>
          </a:bodyPr>
          <a:lstStyle/>
          <a:p>
            <a:r>
              <a:rPr lang="zh-CN" altLang="en-US" sz="1400" dirty="0">
                <a:latin typeface="黑体" panose="02010609060101010101" pitchFamily="49" charset="-122"/>
                <a:ea typeface="黑体" panose="02010609060101010101" pitchFamily="49" charset="-122"/>
              </a:rPr>
              <a:t>运动方向</a:t>
            </a:r>
          </a:p>
        </p:txBody>
      </p:sp>
      <p:sp>
        <p:nvSpPr>
          <p:cNvPr id="31" name="矩形 30">
            <a:extLst>
              <a:ext uri="{FF2B5EF4-FFF2-40B4-BE49-F238E27FC236}">
                <a16:creationId xmlns:a16="http://schemas.microsoft.com/office/drawing/2014/main" id="{293DA254-B805-42A7-8F5E-D068CB7CE966}"/>
              </a:ext>
            </a:extLst>
          </p:cNvPr>
          <p:cNvSpPr/>
          <p:nvPr/>
        </p:nvSpPr>
        <p:spPr>
          <a:xfrm>
            <a:off x="3776333" y="4458970"/>
            <a:ext cx="1617374" cy="830997"/>
          </a:xfrm>
          <a:prstGeom prst="rect">
            <a:avLst/>
          </a:prstGeom>
        </p:spPr>
        <p:txBody>
          <a:bodyPr wrap="square">
            <a:spAutoFit/>
          </a:bodyPr>
          <a:lstStyle/>
          <a:p>
            <a:r>
              <a:rPr lang="zh-CN" altLang="en-US" sz="1600" dirty="0">
                <a:latin typeface="黑体" panose="02010609060101010101" pitchFamily="49" charset="-122"/>
                <a:ea typeface="黑体" panose="02010609060101010101" pitchFamily="49" charset="-122"/>
              </a:rPr>
              <a:t>辅助泵输出的多余油液经溢流阀</a:t>
            </a:r>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到回油箱</a:t>
            </a:r>
          </a:p>
        </p:txBody>
      </p:sp>
      <p:sp>
        <p:nvSpPr>
          <p:cNvPr id="35" name="内容占位符 2">
            <a:extLst>
              <a:ext uri="{FF2B5EF4-FFF2-40B4-BE49-F238E27FC236}">
                <a16:creationId xmlns:a16="http://schemas.microsoft.com/office/drawing/2014/main" id="{4911966F-B946-4A58-B9E4-41986B57A968}"/>
              </a:ext>
            </a:extLst>
          </p:cNvPr>
          <p:cNvSpPr txBox="1">
            <a:spLocks/>
          </p:cNvSpPr>
          <p:nvPr/>
        </p:nvSpPr>
        <p:spPr bwMode="auto">
          <a:xfrm>
            <a:off x="7101780" y="3859334"/>
            <a:ext cx="1882466" cy="8667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lang="en-US" sz="2400" dirty="0" smtClean="0">
                <a:solidFill>
                  <a:schemeClr val="tx1"/>
                </a:solidFill>
                <a:latin typeface="黑体" panose="02010609060101010101" pitchFamily="49" charset="-122"/>
                <a:ea typeface="黑体" panose="02010609060101010101" pitchFamily="49" charset="-122"/>
                <a:cs typeface="+mn-cs"/>
              </a:defRPr>
            </a:lvl1pPr>
            <a:lvl2pPr marL="342000" indent="-342900" algn="l" rtl="0" eaLnBrk="0" fontAlgn="base" hangingPunct="0">
              <a:spcBef>
                <a:spcPct val="20000"/>
              </a:spcBef>
              <a:spcAft>
                <a:spcPct val="0"/>
              </a:spcAft>
              <a:buFont typeface="Arial" panose="020B0604020202020204" pitchFamily="34" charset="0"/>
              <a:buChar char="•"/>
              <a:defRPr lang="en-US" sz="2000" dirty="0" smtClean="0">
                <a:solidFill>
                  <a:schemeClr val="tx1"/>
                </a:solidFill>
                <a:latin typeface="黑体" panose="02010609060101010101" pitchFamily="49" charset="-122"/>
                <a:ea typeface="黑体" panose="02010609060101010101" pitchFamily="49" charset="-122"/>
                <a:cs typeface="+mn-cs"/>
              </a:defRPr>
            </a:lvl2pPr>
            <a:lvl3pPr marL="1143000" indent="-228600" algn="l" rtl="0" eaLnBrk="0" fontAlgn="base" hangingPunct="0">
              <a:spcBef>
                <a:spcPct val="20000"/>
              </a:spcBef>
              <a:spcAft>
                <a:spcPct val="0"/>
              </a:spcAft>
              <a:buFont typeface="Wingdings" panose="05000000000000000000" pitchFamily="2" charset="2"/>
              <a:buChar char="Ø"/>
              <a:defRPr sz="18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lvl="1" indent="0">
              <a:buFont typeface="Arial" panose="020B0604020202020204" pitchFamily="34" charset="0"/>
              <a:buNone/>
            </a:pPr>
            <a:r>
              <a:rPr lang="zh-CN" altLang="en-US" sz="1600" kern="0" dirty="0"/>
              <a:t>变量泵只在换向过程中通过单向阀直接从油箱吸油</a:t>
            </a:r>
          </a:p>
          <a:p>
            <a:pPr lvl="1">
              <a:buFont typeface="Wingdings" panose="05000000000000000000" pitchFamily="2" charset="2"/>
              <a:buChar char="Ø"/>
            </a:pPr>
            <a:endParaRPr lang="zh-CN" altLang="en-US" sz="1600" kern="0" dirty="0"/>
          </a:p>
        </p:txBody>
      </p:sp>
    </p:spTree>
    <p:extLst>
      <p:ext uri="{BB962C8B-B14F-4D97-AF65-F5344CB8AC3E}">
        <p14:creationId xmlns:p14="http://schemas.microsoft.com/office/powerpoint/2010/main" val="221060035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69149-0C58-4C47-B73A-4D1310FC17F4}"/>
              </a:ext>
            </a:extLst>
          </p:cNvPr>
          <p:cNvSpPr>
            <a:spLocks noGrp="1"/>
          </p:cNvSpPr>
          <p:nvPr>
            <p:ph type="title"/>
          </p:nvPr>
        </p:nvSpPr>
        <p:spPr/>
        <p:txBody>
          <a:bodyPr/>
          <a:lstStyle/>
          <a:p>
            <a:r>
              <a:rPr lang="zh-CN" altLang="en-US" dirty="0"/>
              <a:t>总结</a:t>
            </a:r>
          </a:p>
        </p:txBody>
      </p:sp>
      <p:sp>
        <p:nvSpPr>
          <p:cNvPr id="3" name="内容占位符 2">
            <a:extLst>
              <a:ext uri="{FF2B5EF4-FFF2-40B4-BE49-F238E27FC236}">
                <a16:creationId xmlns:a16="http://schemas.microsoft.com/office/drawing/2014/main" id="{8904A8E4-04A7-48AC-9034-EF534B9C73C0}"/>
              </a:ext>
            </a:extLst>
          </p:cNvPr>
          <p:cNvSpPr>
            <a:spLocks noGrp="1"/>
          </p:cNvSpPr>
          <p:nvPr>
            <p:ph idx="1"/>
          </p:nvPr>
        </p:nvSpPr>
        <p:spPr>
          <a:xfrm>
            <a:off x="251519" y="764704"/>
            <a:ext cx="8337071" cy="1039099"/>
          </a:xfrm>
        </p:spPr>
        <p:txBody>
          <a:bodyPr/>
          <a:lstStyle/>
          <a:p>
            <a:pPr lvl="1">
              <a:lnSpc>
                <a:spcPct val="150000"/>
              </a:lnSpc>
            </a:pPr>
            <a:r>
              <a:rPr lang="zh-CN" altLang="en-US" dirty="0"/>
              <a:t>泵</a:t>
            </a:r>
            <a:r>
              <a:rPr lang="en-US" altLang="zh-CN" dirty="0"/>
              <a:t>-</a:t>
            </a:r>
            <a:r>
              <a:rPr lang="zh-CN" altLang="en-US" dirty="0"/>
              <a:t>缸式容积调速回路适用于负载功率大、运动速度大的场合，例如大型机床的主体运动系统或进给运动系统。</a:t>
            </a:r>
            <a:endParaRPr lang="en-US" altLang="zh-CN" dirty="0"/>
          </a:p>
        </p:txBody>
      </p:sp>
      <p:pic>
        <p:nvPicPr>
          <p:cNvPr id="5" name="图片 4">
            <a:extLst>
              <a:ext uri="{FF2B5EF4-FFF2-40B4-BE49-F238E27FC236}">
                <a16:creationId xmlns:a16="http://schemas.microsoft.com/office/drawing/2014/main" id="{1A21B5E6-0DDE-4866-AFB6-FC6502913AE5}"/>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50000"/>
                    </a14:imgEffect>
                  </a14:imgLayer>
                </a14:imgProps>
              </a:ext>
              <a:ext uri="{28A0092B-C50C-407E-A947-70E740481C1C}">
                <a14:useLocalDpi xmlns:a14="http://schemas.microsoft.com/office/drawing/2010/main" val="0"/>
              </a:ext>
            </a:extLst>
          </a:blip>
          <a:srcRect b="19062"/>
          <a:stretch/>
        </p:blipFill>
        <p:spPr>
          <a:xfrm>
            <a:off x="4788024" y="1705085"/>
            <a:ext cx="3841727" cy="5079989"/>
          </a:xfrm>
          <a:prstGeom prst="rect">
            <a:avLst/>
          </a:prstGeom>
        </p:spPr>
      </p:pic>
      <p:sp>
        <p:nvSpPr>
          <p:cNvPr id="33" name="Content Placeholder 2">
            <a:extLst>
              <a:ext uri="{FF2B5EF4-FFF2-40B4-BE49-F238E27FC236}">
                <a16:creationId xmlns:a16="http://schemas.microsoft.com/office/drawing/2014/main" id="{E0C962A8-07A6-4B20-9870-5BCF459CEC4F}"/>
              </a:ext>
            </a:extLst>
          </p:cNvPr>
          <p:cNvSpPr txBox="1">
            <a:spLocks/>
          </p:cNvSpPr>
          <p:nvPr/>
        </p:nvSpPr>
        <p:spPr bwMode="auto">
          <a:xfrm>
            <a:off x="395536" y="6402765"/>
            <a:ext cx="3703205" cy="4104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600" kern="0" dirty="0">
                <a:latin typeface="黑体" panose="02010609060101010101" pitchFamily="49" charset="-122"/>
                <a:ea typeface="黑体" panose="02010609060101010101" pitchFamily="49" charset="-122"/>
              </a:rPr>
              <a:t>图</a:t>
            </a:r>
            <a:r>
              <a:rPr lang="en-US" altLang="zh-CN" sz="1600" kern="0" dirty="0">
                <a:latin typeface="黑体" panose="02010609060101010101" pitchFamily="49" charset="-122"/>
                <a:ea typeface="黑体" panose="02010609060101010101" pitchFamily="49" charset="-122"/>
              </a:rPr>
              <a:t>8-13 </a:t>
            </a:r>
            <a:r>
              <a:rPr lang="zh-CN" altLang="en-US" sz="1600" kern="0" dirty="0">
                <a:latin typeface="黑体" panose="02010609060101010101" pitchFamily="49" charset="-122"/>
                <a:ea typeface="黑体" panose="02010609060101010101" pitchFamily="49" charset="-122"/>
              </a:rPr>
              <a:t>泵</a:t>
            </a:r>
            <a:r>
              <a:rPr lang="en-US" altLang="zh-CN" sz="1600" kern="0" dirty="0">
                <a:latin typeface="黑体" panose="02010609060101010101" pitchFamily="49" charset="-122"/>
                <a:ea typeface="黑体" panose="02010609060101010101" pitchFamily="49" charset="-122"/>
              </a:rPr>
              <a:t>-</a:t>
            </a:r>
            <a:r>
              <a:rPr lang="zh-CN" altLang="en-US" sz="1600" kern="0" dirty="0">
                <a:latin typeface="黑体" panose="02010609060101010101" pitchFamily="49" charset="-122"/>
                <a:ea typeface="黑体" panose="02010609060101010101" pitchFamily="49" charset="-122"/>
              </a:rPr>
              <a:t>缸式的开式容积调速回路</a:t>
            </a:r>
            <a:endParaRPr lang="en-US" altLang="zh-CN" sz="1600" kern="0"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88B1491B-C849-4438-A05D-5AE117A590FB}"/>
              </a:ext>
            </a:extLst>
          </p:cNvPr>
          <p:cNvPicPr>
            <a:picLocks noChangeAspect="1"/>
          </p:cNvPicPr>
          <p:nvPr/>
        </p:nvPicPr>
        <p:blipFill>
          <a:blip r:embed="rId4"/>
          <a:stretch>
            <a:fillRect/>
          </a:stretch>
        </p:blipFill>
        <p:spPr>
          <a:xfrm>
            <a:off x="514249" y="1983637"/>
            <a:ext cx="3698521" cy="4104456"/>
          </a:xfrm>
          <a:prstGeom prst="rect">
            <a:avLst/>
          </a:prstGeom>
        </p:spPr>
      </p:pic>
    </p:spTree>
    <p:extLst>
      <p:ext uri="{BB962C8B-B14F-4D97-AF65-F5344CB8AC3E}">
        <p14:creationId xmlns:p14="http://schemas.microsoft.com/office/powerpoint/2010/main" val="3912411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A368C1-7ACE-488C-B130-DC2921B60AC7}"/>
              </a:ext>
            </a:extLst>
          </p:cNvPr>
          <p:cNvSpPr>
            <a:spLocks noGrp="1"/>
          </p:cNvSpPr>
          <p:nvPr>
            <p:ph type="title"/>
          </p:nvPr>
        </p:nvSpPr>
        <p:spPr>
          <a:xfrm>
            <a:off x="1825179" y="0"/>
            <a:ext cx="6480720" cy="620688"/>
          </a:xfrm>
        </p:spPr>
        <p:txBody>
          <a:bodyPr/>
          <a:lstStyle/>
          <a:p>
            <a:r>
              <a:rPr lang="zh-CN" altLang="en-US" dirty="0"/>
              <a:t>泵</a:t>
            </a:r>
            <a:r>
              <a:rPr lang="en-US" altLang="zh-CN" dirty="0"/>
              <a:t>-</a:t>
            </a:r>
            <a:r>
              <a:rPr lang="zh-CN" altLang="en-US" dirty="0"/>
              <a:t>马达式容积调速回路</a:t>
            </a:r>
          </a:p>
        </p:txBody>
      </p:sp>
      <p:sp>
        <p:nvSpPr>
          <p:cNvPr id="3" name="内容占位符 2">
            <a:extLst>
              <a:ext uri="{FF2B5EF4-FFF2-40B4-BE49-F238E27FC236}">
                <a16:creationId xmlns:a16="http://schemas.microsoft.com/office/drawing/2014/main" id="{FA73459A-21FC-4299-AB3C-0B53555501D7}"/>
              </a:ext>
            </a:extLst>
          </p:cNvPr>
          <p:cNvSpPr>
            <a:spLocks noGrp="1"/>
          </p:cNvSpPr>
          <p:nvPr>
            <p:ph idx="1"/>
          </p:nvPr>
        </p:nvSpPr>
        <p:spPr>
          <a:xfrm>
            <a:off x="251520" y="764704"/>
            <a:ext cx="8640960" cy="1152128"/>
          </a:xfrm>
        </p:spPr>
        <p:txBody>
          <a:bodyPr/>
          <a:lstStyle/>
          <a:p>
            <a:pPr lvl="1">
              <a:lnSpc>
                <a:spcPct val="150000"/>
              </a:lnSpc>
            </a:pPr>
            <a:r>
              <a:rPr lang="zh-CN" altLang="en-US" dirty="0"/>
              <a:t>组合形式：变量泵和定量马达、定量泵和变量马达、变量泵和变量马达</a:t>
            </a:r>
            <a:endParaRPr lang="en-US" altLang="zh-CN" dirty="0"/>
          </a:p>
          <a:p>
            <a:pPr lvl="1">
              <a:lnSpc>
                <a:spcPct val="150000"/>
              </a:lnSpc>
            </a:pPr>
            <a:r>
              <a:rPr lang="zh-CN" altLang="en-US" dirty="0"/>
              <a:t>普遍用于工程机械、行走机械以及无级调速装置中。</a:t>
            </a:r>
          </a:p>
        </p:txBody>
      </p:sp>
      <p:grpSp>
        <p:nvGrpSpPr>
          <p:cNvPr id="20" name="组合 19">
            <a:extLst>
              <a:ext uri="{FF2B5EF4-FFF2-40B4-BE49-F238E27FC236}">
                <a16:creationId xmlns:a16="http://schemas.microsoft.com/office/drawing/2014/main" id="{C78DD25E-F078-4F7E-AB9F-EA3ED718D220}"/>
              </a:ext>
            </a:extLst>
          </p:cNvPr>
          <p:cNvGrpSpPr/>
          <p:nvPr/>
        </p:nvGrpSpPr>
        <p:grpSpPr>
          <a:xfrm>
            <a:off x="129296" y="3140503"/>
            <a:ext cx="2811014" cy="2620060"/>
            <a:chOff x="321819" y="4377161"/>
            <a:chExt cx="2183956" cy="2035599"/>
          </a:xfrm>
        </p:grpSpPr>
        <p:grpSp>
          <p:nvGrpSpPr>
            <p:cNvPr id="54" name="组合 53">
              <a:extLst>
                <a:ext uri="{FF2B5EF4-FFF2-40B4-BE49-F238E27FC236}">
                  <a16:creationId xmlns:a16="http://schemas.microsoft.com/office/drawing/2014/main" id="{A7CF099B-088A-4B94-A49B-CC789945E7B9}"/>
                </a:ext>
              </a:extLst>
            </p:cNvPr>
            <p:cNvGrpSpPr/>
            <p:nvPr/>
          </p:nvGrpSpPr>
          <p:grpSpPr>
            <a:xfrm>
              <a:off x="321819" y="4816659"/>
              <a:ext cx="850835" cy="603456"/>
              <a:chOff x="749191" y="4859666"/>
              <a:chExt cx="1289644" cy="914682"/>
            </a:xfrm>
            <a:solidFill>
              <a:schemeClr val="bg1">
                <a:lumMod val="95000"/>
              </a:schemeClr>
            </a:solidFill>
          </p:grpSpPr>
          <p:sp>
            <p:nvSpPr>
              <p:cNvPr id="55" name="矩形 54">
                <a:extLst>
                  <a:ext uri="{FF2B5EF4-FFF2-40B4-BE49-F238E27FC236}">
                    <a16:creationId xmlns:a16="http://schemas.microsoft.com/office/drawing/2014/main" id="{2E58AEA4-1134-45BE-BA56-4F67D80D6DA9}"/>
                  </a:ext>
                </a:extLst>
              </p:cNvPr>
              <p:cNvSpPr/>
              <p:nvPr/>
            </p:nvSpPr>
            <p:spPr>
              <a:xfrm>
                <a:off x="749191" y="5197084"/>
                <a:ext cx="426327"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n w="28575">
                    <a:solidFill>
                      <a:schemeClr val="tx1"/>
                    </a:solidFill>
                  </a:ln>
                </a:endParaRPr>
              </a:p>
            </p:txBody>
          </p:sp>
          <p:grpSp>
            <p:nvGrpSpPr>
              <p:cNvPr id="56" name="组合 55">
                <a:extLst>
                  <a:ext uri="{FF2B5EF4-FFF2-40B4-BE49-F238E27FC236}">
                    <a16:creationId xmlns:a16="http://schemas.microsoft.com/office/drawing/2014/main" id="{62724B51-B5ED-4ADB-A749-6269A4025879}"/>
                  </a:ext>
                </a:extLst>
              </p:cNvPr>
              <p:cNvGrpSpPr/>
              <p:nvPr/>
            </p:nvGrpSpPr>
            <p:grpSpPr>
              <a:xfrm>
                <a:off x="1124151" y="4859666"/>
                <a:ext cx="914684" cy="914682"/>
                <a:chOff x="1475656" y="3911173"/>
                <a:chExt cx="864096" cy="864096"/>
              </a:xfrm>
              <a:grpFill/>
            </p:grpSpPr>
            <p:sp>
              <p:nvSpPr>
                <p:cNvPr id="57" name="椭圆 56">
                  <a:extLst>
                    <a:ext uri="{FF2B5EF4-FFF2-40B4-BE49-F238E27FC236}">
                      <a16:creationId xmlns:a16="http://schemas.microsoft.com/office/drawing/2014/main" id="{9146087A-EA00-458E-BEF0-B67E064DEE05}"/>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dirty="0">
                    <a:ln w="28575">
                      <a:solidFill>
                        <a:schemeClr val="tx1"/>
                      </a:solidFill>
                    </a:ln>
                  </a:endParaRPr>
                </a:p>
              </p:txBody>
            </p:sp>
            <p:sp>
              <p:nvSpPr>
                <p:cNvPr id="58" name="等腰三角形 57">
                  <a:extLst>
                    <a:ext uri="{FF2B5EF4-FFF2-40B4-BE49-F238E27FC236}">
                      <a16:creationId xmlns:a16="http://schemas.microsoft.com/office/drawing/2014/main" id="{7E39D920-AB71-4009-A0C6-B2DFD98D2282}"/>
                    </a:ext>
                  </a:extLst>
                </p:cNvPr>
                <p:cNvSpPr/>
                <p:nvPr/>
              </p:nvSpPr>
              <p:spPr>
                <a:xfrm>
                  <a:off x="1765075" y="3922351"/>
                  <a:ext cx="285259" cy="223557"/>
                </a:xfrm>
                <a:prstGeom prst="triangle">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n w="28575">
                      <a:solidFill>
                        <a:schemeClr val="tx1"/>
                      </a:solidFill>
                    </a:ln>
                  </a:endParaRPr>
                </a:p>
              </p:txBody>
            </p:sp>
          </p:grpSp>
        </p:grpSp>
        <p:grpSp>
          <p:nvGrpSpPr>
            <p:cNvPr id="59" name="组合 58">
              <a:extLst>
                <a:ext uri="{FF2B5EF4-FFF2-40B4-BE49-F238E27FC236}">
                  <a16:creationId xmlns:a16="http://schemas.microsoft.com/office/drawing/2014/main" id="{BF0907F8-1193-4EC5-AE79-4EB1141EF8F8}"/>
                </a:ext>
              </a:extLst>
            </p:cNvPr>
            <p:cNvGrpSpPr/>
            <p:nvPr/>
          </p:nvGrpSpPr>
          <p:grpSpPr>
            <a:xfrm>
              <a:off x="1673711" y="4816662"/>
              <a:ext cx="824490" cy="603456"/>
              <a:chOff x="1124151" y="4859667"/>
              <a:chExt cx="1249713" cy="914682"/>
            </a:xfrm>
            <a:solidFill>
              <a:schemeClr val="bg1">
                <a:lumMod val="95000"/>
              </a:schemeClr>
            </a:solidFill>
          </p:grpSpPr>
          <p:sp>
            <p:nvSpPr>
              <p:cNvPr id="60" name="矩形 59">
                <a:extLst>
                  <a:ext uri="{FF2B5EF4-FFF2-40B4-BE49-F238E27FC236}">
                    <a16:creationId xmlns:a16="http://schemas.microsoft.com/office/drawing/2014/main" id="{ACF8F086-61A9-430D-9415-C499E69910E5}"/>
                  </a:ext>
                </a:extLst>
              </p:cNvPr>
              <p:cNvSpPr/>
              <p:nvPr/>
            </p:nvSpPr>
            <p:spPr>
              <a:xfrm>
                <a:off x="1930745" y="5197083"/>
                <a:ext cx="443119"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dirty="0">
                  <a:ln w="28575">
                    <a:solidFill>
                      <a:schemeClr val="tx1"/>
                    </a:solidFill>
                  </a:ln>
                </a:endParaRPr>
              </a:p>
            </p:txBody>
          </p:sp>
          <p:grpSp>
            <p:nvGrpSpPr>
              <p:cNvPr id="61" name="组合 60">
                <a:extLst>
                  <a:ext uri="{FF2B5EF4-FFF2-40B4-BE49-F238E27FC236}">
                    <a16:creationId xmlns:a16="http://schemas.microsoft.com/office/drawing/2014/main" id="{94DADABB-B807-42CE-8FAA-3496DFA21365}"/>
                  </a:ext>
                </a:extLst>
              </p:cNvPr>
              <p:cNvGrpSpPr/>
              <p:nvPr/>
            </p:nvGrpSpPr>
            <p:grpSpPr>
              <a:xfrm>
                <a:off x="1124151" y="4859667"/>
                <a:ext cx="914684" cy="914682"/>
                <a:chOff x="1475656" y="3911173"/>
                <a:chExt cx="864096" cy="864096"/>
              </a:xfrm>
              <a:grpFill/>
            </p:grpSpPr>
            <p:sp>
              <p:nvSpPr>
                <p:cNvPr id="62" name="椭圆 61">
                  <a:extLst>
                    <a:ext uri="{FF2B5EF4-FFF2-40B4-BE49-F238E27FC236}">
                      <a16:creationId xmlns:a16="http://schemas.microsoft.com/office/drawing/2014/main" id="{B986B04F-9F53-4D0B-BFA8-5EF80461D97B}"/>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dirty="0">
                    <a:ln w="28575">
                      <a:solidFill>
                        <a:schemeClr val="tx1"/>
                      </a:solidFill>
                    </a:ln>
                  </a:endParaRPr>
                </a:p>
              </p:txBody>
            </p:sp>
            <p:sp>
              <p:nvSpPr>
                <p:cNvPr id="63" name="等腰三角形 62">
                  <a:extLst>
                    <a:ext uri="{FF2B5EF4-FFF2-40B4-BE49-F238E27FC236}">
                      <a16:creationId xmlns:a16="http://schemas.microsoft.com/office/drawing/2014/main" id="{4C617804-14F1-4A54-8215-01CFFCD23DBF}"/>
                    </a:ext>
                  </a:extLst>
                </p:cNvPr>
                <p:cNvSpPr/>
                <p:nvPr/>
              </p:nvSpPr>
              <p:spPr>
                <a:xfrm flipV="1">
                  <a:off x="1799306" y="3950618"/>
                  <a:ext cx="207476" cy="167021"/>
                </a:xfrm>
                <a:prstGeom prst="triangle">
                  <a:avLst>
                    <a:gd name="adj" fmla="val 50000"/>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dirty="0">
                    <a:ln w="28575">
                      <a:solidFill>
                        <a:schemeClr val="tx1"/>
                      </a:solidFill>
                    </a:ln>
                  </a:endParaRPr>
                </a:p>
              </p:txBody>
            </p:sp>
          </p:grpSp>
        </p:grpSp>
        <p:sp>
          <p:nvSpPr>
            <p:cNvPr id="64" name="任意多边形: 形状 63">
              <a:extLst>
                <a:ext uri="{FF2B5EF4-FFF2-40B4-BE49-F238E27FC236}">
                  <a16:creationId xmlns:a16="http://schemas.microsoft.com/office/drawing/2014/main" id="{E4340123-2138-4997-87B8-4D415EDF528C}"/>
                </a:ext>
              </a:extLst>
            </p:cNvPr>
            <p:cNvSpPr/>
            <p:nvPr/>
          </p:nvSpPr>
          <p:spPr>
            <a:xfrm>
              <a:off x="870925" y="4377161"/>
              <a:ext cx="1108510" cy="452932"/>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2000">
                <a:ln w="28575">
                  <a:solidFill>
                    <a:schemeClr val="tx1"/>
                  </a:solidFill>
                </a:ln>
              </a:endParaRPr>
            </a:p>
          </p:txBody>
        </p:sp>
        <p:cxnSp>
          <p:nvCxnSpPr>
            <p:cNvPr id="65" name="直接箭头连接符 64">
              <a:extLst>
                <a:ext uri="{FF2B5EF4-FFF2-40B4-BE49-F238E27FC236}">
                  <a16:creationId xmlns:a16="http://schemas.microsoft.com/office/drawing/2014/main" id="{60E5F591-5D6F-4188-9E88-ADC5822C191C}"/>
                </a:ext>
              </a:extLst>
            </p:cNvPr>
            <p:cNvCxnSpPr/>
            <p:nvPr/>
          </p:nvCxnSpPr>
          <p:spPr>
            <a:xfrm flipV="1">
              <a:off x="625488" y="4723223"/>
              <a:ext cx="558652" cy="790327"/>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67" name="任意多边形: 形状 66">
              <a:extLst>
                <a:ext uri="{FF2B5EF4-FFF2-40B4-BE49-F238E27FC236}">
                  <a16:creationId xmlns:a16="http://schemas.microsoft.com/office/drawing/2014/main" id="{52243086-EDA8-4F83-B916-A40668C3A55E}"/>
                </a:ext>
              </a:extLst>
            </p:cNvPr>
            <p:cNvSpPr/>
            <p:nvPr/>
          </p:nvSpPr>
          <p:spPr>
            <a:xfrm flipV="1">
              <a:off x="870925" y="5413946"/>
              <a:ext cx="1108510" cy="356956"/>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2000">
                <a:ln w="28575">
                  <a:solidFill>
                    <a:schemeClr val="tx1"/>
                  </a:solidFill>
                </a:ln>
              </a:endParaRPr>
            </a:p>
          </p:txBody>
        </p:sp>
        <p:sp>
          <p:nvSpPr>
            <p:cNvPr id="68" name="弧形 67">
              <a:extLst>
                <a:ext uri="{FF2B5EF4-FFF2-40B4-BE49-F238E27FC236}">
                  <a16:creationId xmlns:a16="http://schemas.microsoft.com/office/drawing/2014/main" id="{259DD89A-DE2E-4722-AFF5-9C06D947C474}"/>
                </a:ext>
              </a:extLst>
            </p:cNvPr>
            <p:cNvSpPr/>
            <p:nvPr/>
          </p:nvSpPr>
          <p:spPr>
            <a:xfrm>
              <a:off x="888772" y="4815379"/>
              <a:ext cx="408241" cy="603456"/>
            </a:xfrm>
            <a:prstGeom prst="arc">
              <a:avLst>
                <a:gd name="adj1" fmla="val 17283902"/>
                <a:gd name="adj2" fmla="val 4390572"/>
              </a:avLst>
            </a:prstGeom>
            <a:ln w="38100">
              <a:headEnd type="triangle" w="med" len="med"/>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000" dirty="0">
                <a:ln w="28575">
                  <a:solidFill>
                    <a:schemeClr val="tx1"/>
                  </a:solidFill>
                </a:ln>
              </a:endParaRPr>
            </a:p>
          </p:txBody>
        </p:sp>
        <p:sp>
          <p:nvSpPr>
            <p:cNvPr id="69" name="弧形 68">
              <a:extLst>
                <a:ext uri="{FF2B5EF4-FFF2-40B4-BE49-F238E27FC236}">
                  <a16:creationId xmlns:a16="http://schemas.microsoft.com/office/drawing/2014/main" id="{E4628BA2-A97D-4E84-8C74-BD43F1A1B224}"/>
                </a:ext>
              </a:extLst>
            </p:cNvPr>
            <p:cNvSpPr/>
            <p:nvPr/>
          </p:nvSpPr>
          <p:spPr>
            <a:xfrm flipH="1" flipV="1">
              <a:off x="1537642" y="4831959"/>
              <a:ext cx="403989" cy="603455"/>
            </a:xfrm>
            <a:prstGeom prst="arc">
              <a:avLst>
                <a:gd name="adj1" fmla="val 17283902"/>
                <a:gd name="adj2" fmla="val 4390572"/>
              </a:avLst>
            </a:prstGeom>
            <a:ln w="38100">
              <a:headEnd type="triangle" w="med" len="med"/>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000" dirty="0">
                <a:ln w="28575">
                  <a:solidFill>
                    <a:schemeClr val="tx1"/>
                  </a:solidFill>
                </a:ln>
              </a:endParaRPr>
            </a:p>
          </p:txBody>
        </p:sp>
        <p:sp>
          <p:nvSpPr>
            <p:cNvPr id="70" name="Content Placeholder 2">
              <a:extLst>
                <a:ext uri="{FF2B5EF4-FFF2-40B4-BE49-F238E27FC236}">
                  <a16:creationId xmlns:a16="http://schemas.microsoft.com/office/drawing/2014/main" id="{479C347C-2B6D-4CE4-99CB-564DA49B2C6D}"/>
                </a:ext>
              </a:extLst>
            </p:cNvPr>
            <p:cNvSpPr txBox="1">
              <a:spLocks/>
            </p:cNvSpPr>
            <p:nvPr/>
          </p:nvSpPr>
          <p:spPr bwMode="auto">
            <a:xfrm>
              <a:off x="344583" y="6043929"/>
              <a:ext cx="2161192" cy="3688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800" kern="0" dirty="0">
                  <a:latin typeface="黑体" panose="02010609060101010101" pitchFamily="49" charset="-122"/>
                  <a:ea typeface="黑体" panose="02010609060101010101" pitchFamily="49" charset="-122"/>
                </a:rPr>
                <a:t>变量泵</a:t>
              </a:r>
              <a:r>
                <a:rPr lang="en-US" altLang="zh-CN" sz="1800" kern="0" dirty="0">
                  <a:latin typeface="黑体" panose="02010609060101010101" pitchFamily="49" charset="-122"/>
                  <a:ea typeface="黑体" panose="02010609060101010101" pitchFamily="49" charset="-122"/>
                </a:rPr>
                <a:t>-</a:t>
              </a:r>
              <a:r>
                <a:rPr lang="zh-CN" altLang="en-US" sz="1800" kern="0" dirty="0">
                  <a:latin typeface="黑体" panose="02010609060101010101" pitchFamily="49" charset="-122"/>
                  <a:ea typeface="黑体" panose="02010609060101010101" pitchFamily="49" charset="-122"/>
                </a:rPr>
                <a:t>定量马达式</a:t>
              </a:r>
              <a:endParaRPr lang="en-US" altLang="zh-CN" sz="1800" kern="0" dirty="0">
                <a:latin typeface="黑体" panose="02010609060101010101" pitchFamily="49" charset="-122"/>
                <a:ea typeface="黑体" panose="02010609060101010101" pitchFamily="49" charset="-122"/>
              </a:endParaRPr>
            </a:p>
          </p:txBody>
        </p:sp>
      </p:grpSp>
      <p:grpSp>
        <p:nvGrpSpPr>
          <p:cNvPr id="32" name="组合 31">
            <a:extLst>
              <a:ext uri="{FF2B5EF4-FFF2-40B4-BE49-F238E27FC236}">
                <a16:creationId xmlns:a16="http://schemas.microsoft.com/office/drawing/2014/main" id="{A6B6E25D-69FC-441E-B0FD-D7D2AE7EB10B}"/>
              </a:ext>
            </a:extLst>
          </p:cNvPr>
          <p:cNvGrpSpPr/>
          <p:nvPr/>
        </p:nvGrpSpPr>
        <p:grpSpPr>
          <a:xfrm>
            <a:off x="3140227" y="3140503"/>
            <a:ext cx="2902513" cy="2621969"/>
            <a:chOff x="3482557" y="4377161"/>
            <a:chExt cx="2253403" cy="2035599"/>
          </a:xfrm>
        </p:grpSpPr>
        <p:grpSp>
          <p:nvGrpSpPr>
            <p:cNvPr id="21" name="组合 20">
              <a:extLst>
                <a:ext uri="{FF2B5EF4-FFF2-40B4-BE49-F238E27FC236}">
                  <a16:creationId xmlns:a16="http://schemas.microsoft.com/office/drawing/2014/main" id="{6B41F49E-1710-4B3D-A4A0-C9FD92A0FFC1}"/>
                </a:ext>
              </a:extLst>
            </p:cNvPr>
            <p:cNvGrpSpPr/>
            <p:nvPr/>
          </p:nvGrpSpPr>
          <p:grpSpPr>
            <a:xfrm>
              <a:off x="3482557" y="4816659"/>
              <a:ext cx="902644" cy="603456"/>
              <a:chOff x="670662" y="4859666"/>
              <a:chExt cx="1368173" cy="914682"/>
            </a:xfrm>
            <a:solidFill>
              <a:schemeClr val="bg1">
                <a:lumMod val="95000"/>
              </a:schemeClr>
            </a:solidFill>
          </p:grpSpPr>
          <p:sp>
            <p:nvSpPr>
              <p:cNvPr id="22" name="矩形 21">
                <a:extLst>
                  <a:ext uri="{FF2B5EF4-FFF2-40B4-BE49-F238E27FC236}">
                    <a16:creationId xmlns:a16="http://schemas.microsoft.com/office/drawing/2014/main" id="{F0A40C6F-264B-4AC6-8F52-4F46ADE572AF}"/>
                  </a:ext>
                </a:extLst>
              </p:cNvPr>
              <p:cNvSpPr/>
              <p:nvPr/>
            </p:nvSpPr>
            <p:spPr>
              <a:xfrm>
                <a:off x="670662" y="5197084"/>
                <a:ext cx="504856"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n w="28575">
                    <a:solidFill>
                      <a:schemeClr val="tx1"/>
                    </a:solidFill>
                  </a:ln>
                </a:endParaRPr>
              </a:p>
            </p:txBody>
          </p:sp>
          <p:grpSp>
            <p:nvGrpSpPr>
              <p:cNvPr id="23" name="组合 22">
                <a:extLst>
                  <a:ext uri="{FF2B5EF4-FFF2-40B4-BE49-F238E27FC236}">
                    <a16:creationId xmlns:a16="http://schemas.microsoft.com/office/drawing/2014/main" id="{B4798BAA-ACAD-42E6-83A8-8F07F2596893}"/>
                  </a:ext>
                </a:extLst>
              </p:cNvPr>
              <p:cNvGrpSpPr/>
              <p:nvPr/>
            </p:nvGrpSpPr>
            <p:grpSpPr>
              <a:xfrm>
                <a:off x="1124151" y="4859666"/>
                <a:ext cx="914684" cy="914682"/>
                <a:chOff x="1475656" y="3911173"/>
                <a:chExt cx="864096" cy="864096"/>
              </a:xfrm>
              <a:grpFill/>
            </p:grpSpPr>
            <p:sp>
              <p:nvSpPr>
                <p:cNvPr id="24" name="椭圆 23">
                  <a:extLst>
                    <a:ext uri="{FF2B5EF4-FFF2-40B4-BE49-F238E27FC236}">
                      <a16:creationId xmlns:a16="http://schemas.microsoft.com/office/drawing/2014/main" id="{CBB54F12-23CD-458F-A8FC-7A88D28A9140}"/>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dirty="0">
                    <a:ln w="28575">
                      <a:solidFill>
                        <a:schemeClr val="tx1"/>
                      </a:solidFill>
                    </a:ln>
                  </a:endParaRPr>
                </a:p>
              </p:txBody>
            </p:sp>
            <p:sp>
              <p:nvSpPr>
                <p:cNvPr id="25" name="等腰三角形 24">
                  <a:extLst>
                    <a:ext uri="{FF2B5EF4-FFF2-40B4-BE49-F238E27FC236}">
                      <a16:creationId xmlns:a16="http://schemas.microsoft.com/office/drawing/2014/main" id="{0E688357-ED80-4103-947B-9D15CD1C730E}"/>
                    </a:ext>
                  </a:extLst>
                </p:cNvPr>
                <p:cNvSpPr/>
                <p:nvPr/>
              </p:nvSpPr>
              <p:spPr>
                <a:xfrm>
                  <a:off x="1765075" y="3922351"/>
                  <a:ext cx="285259" cy="223557"/>
                </a:xfrm>
                <a:prstGeom prst="triangle">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n w="28575">
                      <a:solidFill>
                        <a:schemeClr val="tx1"/>
                      </a:solidFill>
                    </a:ln>
                  </a:endParaRPr>
                </a:p>
              </p:txBody>
            </p:sp>
          </p:grpSp>
        </p:grpSp>
        <p:grpSp>
          <p:nvGrpSpPr>
            <p:cNvPr id="26" name="组合 25">
              <a:extLst>
                <a:ext uri="{FF2B5EF4-FFF2-40B4-BE49-F238E27FC236}">
                  <a16:creationId xmlns:a16="http://schemas.microsoft.com/office/drawing/2014/main" id="{6867132C-650D-4DFB-ACC5-65EC4EC50BAE}"/>
                </a:ext>
              </a:extLst>
            </p:cNvPr>
            <p:cNvGrpSpPr/>
            <p:nvPr/>
          </p:nvGrpSpPr>
          <p:grpSpPr>
            <a:xfrm>
              <a:off x="4886257" y="4816662"/>
              <a:ext cx="849703" cy="603456"/>
              <a:chOff x="1124151" y="4859667"/>
              <a:chExt cx="1287929" cy="914682"/>
            </a:xfrm>
            <a:solidFill>
              <a:schemeClr val="bg1">
                <a:lumMod val="95000"/>
              </a:schemeClr>
            </a:solidFill>
          </p:grpSpPr>
          <p:sp>
            <p:nvSpPr>
              <p:cNvPr id="27" name="矩形 26">
                <a:extLst>
                  <a:ext uri="{FF2B5EF4-FFF2-40B4-BE49-F238E27FC236}">
                    <a16:creationId xmlns:a16="http://schemas.microsoft.com/office/drawing/2014/main" id="{AF307678-9A91-45C8-BA6D-B3774B76C6F5}"/>
                  </a:ext>
                </a:extLst>
              </p:cNvPr>
              <p:cNvSpPr/>
              <p:nvPr/>
            </p:nvSpPr>
            <p:spPr>
              <a:xfrm>
                <a:off x="1930746" y="5197084"/>
                <a:ext cx="481334"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n w="28575">
                    <a:solidFill>
                      <a:schemeClr val="tx1"/>
                    </a:solidFill>
                  </a:ln>
                </a:endParaRPr>
              </a:p>
            </p:txBody>
          </p:sp>
          <p:grpSp>
            <p:nvGrpSpPr>
              <p:cNvPr id="28" name="组合 27">
                <a:extLst>
                  <a:ext uri="{FF2B5EF4-FFF2-40B4-BE49-F238E27FC236}">
                    <a16:creationId xmlns:a16="http://schemas.microsoft.com/office/drawing/2014/main" id="{4A8724D7-256A-4ABD-8A62-505B5638D194}"/>
                  </a:ext>
                </a:extLst>
              </p:cNvPr>
              <p:cNvGrpSpPr/>
              <p:nvPr/>
            </p:nvGrpSpPr>
            <p:grpSpPr>
              <a:xfrm>
                <a:off x="1124151" y="4859667"/>
                <a:ext cx="914684" cy="914682"/>
                <a:chOff x="1475656" y="3911173"/>
                <a:chExt cx="864096" cy="864096"/>
              </a:xfrm>
              <a:grpFill/>
            </p:grpSpPr>
            <p:sp>
              <p:nvSpPr>
                <p:cNvPr id="29" name="椭圆 28">
                  <a:extLst>
                    <a:ext uri="{FF2B5EF4-FFF2-40B4-BE49-F238E27FC236}">
                      <a16:creationId xmlns:a16="http://schemas.microsoft.com/office/drawing/2014/main" id="{CB8ADEE4-FCC3-4B56-97E5-DEED3C609DBF}"/>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dirty="0">
                    <a:ln w="28575">
                      <a:solidFill>
                        <a:schemeClr val="tx1"/>
                      </a:solidFill>
                    </a:ln>
                  </a:endParaRPr>
                </a:p>
              </p:txBody>
            </p:sp>
            <p:sp>
              <p:nvSpPr>
                <p:cNvPr id="30" name="等腰三角形 29">
                  <a:extLst>
                    <a:ext uri="{FF2B5EF4-FFF2-40B4-BE49-F238E27FC236}">
                      <a16:creationId xmlns:a16="http://schemas.microsoft.com/office/drawing/2014/main" id="{9BC37AAD-9575-4736-8D99-EE0B7E83D16F}"/>
                    </a:ext>
                  </a:extLst>
                </p:cNvPr>
                <p:cNvSpPr/>
                <p:nvPr/>
              </p:nvSpPr>
              <p:spPr>
                <a:xfrm flipV="1">
                  <a:off x="1799306" y="3950618"/>
                  <a:ext cx="207476" cy="167021"/>
                </a:xfrm>
                <a:prstGeom prst="triangle">
                  <a:avLst>
                    <a:gd name="adj" fmla="val 50000"/>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dirty="0">
                    <a:ln w="28575">
                      <a:solidFill>
                        <a:schemeClr val="tx1"/>
                      </a:solidFill>
                    </a:ln>
                  </a:endParaRPr>
                </a:p>
              </p:txBody>
            </p:sp>
          </p:grpSp>
        </p:grpSp>
        <p:sp>
          <p:nvSpPr>
            <p:cNvPr id="31" name="任意多边形: 形状 30">
              <a:extLst>
                <a:ext uri="{FF2B5EF4-FFF2-40B4-BE49-F238E27FC236}">
                  <a16:creationId xmlns:a16="http://schemas.microsoft.com/office/drawing/2014/main" id="{399790EA-A45B-4C23-B3E6-5766B7F819E5}"/>
                </a:ext>
              </a:extLst>
            </p:cNvPr>
            <p:cNvSpPr/>
            <p:nvPr/>
          </p:nvSpPr>
          <p:spPr>
            <a:xfrm>
              <a:off x="4083472" y="4377161"/>
              <a:ext cx="1108510" cy="452932"/>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2000">
                <a:ln w="28575">
                  <a:solidFill>
                    <a:schemeClr val="tx1"/>
                  </a:solidFill>
                </a:ln>
              </a:endParaRPr>
            </a:p>
          </p:txBody>
        </p:sp>
        <p:cxnSp>
          <p:nvCxnSpPr>
            <p:cNvPr id="33" name="直接箭头连接符 32">
              <a:extLst>
                <a:ext uri="{FF2B5EF4-FFF2-40B4-BE49-F238E27FC236}">
                  <a16:creationId xmlns:a16="http://schemas.microsoft.com/office/drawing/2014/main" id="{642F445C-5273-4005-A2EF-9BE66D21FEC0}"/>
                </a:ext>
              </a:extLst>
            </p:cNvPr>
            <p:cNvCxnSpPr>
              <a:cxnSpLocks/>
            </p:cNvCxnSpPr>
            <p:nvPr/>
          </p:nvCxnSpPr>
          <p:spPr>
            <a:xfrm flipV="1">
              <a:off x="4968384" y="4723224"/>
              <a:ext cx="532816" cy="79032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34" name="任意多边形: 形状 33">
              <a:extLst>
                <a:ext uri="{FF2B5EF4-FFF2-40B4-BE49-F238E27FC236}">
                  <a16:creationId xmlns:a16="http://schemas.microsoft.com/office/drawing/2014/main" id="{E230C94C-7240-42B0-8692-D8FCCE0BDAAB}"/>
                </a:ext>
              </a:extLst>
            </p:cNvPr>
            <p:cNvSpPr/>
            <p:nvPr/>
          </p:nvSpPr>
          <p:spPr>
            <a:xfrm flipV="1">
              <a:off x="4083472" y="5413946"/>
              <a:ext cx="1108510" cy="356956"/>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2000">
                <a:ln w="28575">
                  <a:solidFill>
                    <a:schemeClr val="tx1"/>
                  </a:solidFill>
                </a:ln>
              </a:endParaRPr>
            </a:p>
          </p:txBody>
        </p:sp>
        <p:sp>
          <p:nvSpPr>
            <p:cNvPr id="35" name="弧形 34">
              <a:extLst>
                <a:ext uri="{FF2B5EF4-FFF2-40B4-BE49-F238E27FC236}">
                  <a16:creationId xmlns:a16="http://schemas.microsoft.com/office/drawing/2014/main" id="{4D98051A-4006-481E-AEBB-16AB7F398602}"/>
                </a:ext>
              </a:extLst>
            </p:cNvPr>
            <p:cNvSpPr/>
            <p:nvPr/>
          </p:nvSpPr>
          <p:spPr>
            <a:xfrm>
              <a:off x="4101318" y="4815379"/>
              <a:ext cx="408241" cy="603456"/>
            </a:xfrm>
            <a:prstGeom prst="arc">
              <a:avLst>
                <a:gd name="adj1" fmla="val 17283902"/>
                <a:gd name="adj2" fmla="val 4390572"/>
              </a:avLst>
            </a:prstGeom>
            <a:ln w="38100">
              <a:headEnd type="triangle" w="med" len="med"/>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000" dirty="0">
                <a:ln w="28575">
                  <a:solidFill>
                    <a:schemeClr val="tx1"/>
                  </a:solidFill>
                </a:ln>
              </a:endParaRPr>
            </a:p>
          </p:txBody>
        </p:sp>
        <p:sp>
          <p:nvSpPr>
            <p:cNvPr id="36" name="弧形 35">
              <a:extLst>
                <a:ext uri="{FF2B5EF4-FFF2-40B4-BE49-F238E27FC236}">
                  <a16:creationId xmlns:a16="http://schemas.microsoft.com/office/drawing/2014/main" id="{DF09B96B-A037-4F4B-AB96-2D4F32123148}"/>
                </a:ext>
              </a:extLst>
            </p:cNvPr>
            <p:cNvSpPr/>
            <p:nvPr/>
          </p:nvSpPr>
          <p:spPr>
            <a:xfrm flipH="1" flipV="1">
              <a:off x="4750189" y="4831959"/>
              <a:ext cx="403989" cy="603455"/>
            </a:xfrm>
            <a:prstGeom prst="arc">
              <a:avLst>
                <a:gd name="adj1" fmla="val 17283902"/>
                <a:gd name="adj2" fmla="val 4390572"/>
              </a:avLst>
            </a:prstGeom>
            <a:ln w="38100">
              <a:headEnd type="triangle" w="med" len="med"/>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000" dirty="0">
                <a:ln w="28575">
                  <a:solidFill>
                    <a:schemeClr val="tx1"/>
                  </a:solidFill>
                </a:ln>
              </a:endParaRPr>
            </a:p>
          </p:txBody>
        </p:sp>
        <p:sp>
          <p:nvSpPr>
            <p:cNvPr id="71" name="Content Placeholder 2">
              <a:extLst>
                <a:ext uri="{FF2B5EF4-FFF2-40B4-BE49-F238E27FC236}">
                  <a16:creationId xmlns:a16="http://schemas.microsoft.com/office/drawing/2014/main" id="{AB2D1BF9-E1CA-402D-8EC9-FD22E4FB948B}"/>
                </a:ext>
              </a:extLst>
            </p:cNvPr>
            <p:cNvSpPr txBox="1">
              <a:spLocks/>
            </p:cNvSpPr>
            <p:nvPr/>
          </p:nvSpPr>
          <p:spPr bwMode="auto">
            <a:xfrm>
              <a:off x="3557130" y="6043929"/>
              <a:ext cx="2161192" cy="3688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800" kern="0" dirty="0">
                  <a:latin typeface="黑体" panose="02010609060101010101" pitchFamily="49" charset="-122"/>
                  <a:ea typeface="黑体" panose="02010609060101010101" pitchFamily="49" charset="-122"/>
                </a:rPr>
                <a:t>定量泵</a:t>
              </a:r>
              <a:r>
                <a:rPr lang="en-US" altLang="zh-CN" sz="1800" kern="0" dirty="0">
                  <a:latin typeface="黑体" panose="02010609060101010101" pitchFamily="49" charset="-122"/>
                  <a:ea typeface="黑体" panose="02010609060101010101" pitchFamily="49" charset="-122"/>
                </a:rPr>
                <a:t>-</a:t>
              </a:r>
              <a:r>
                <a:rPr lang="zh-CN" altLang="en-US" sz="1800" kern="0" dirty="0">
                  <a:latin typeface="黑体" panose="02010609060101010101" pitchFamily="49" charset="-122"/>
                  <a:ea typeface="黑体" panose="02010609060101010101" pitchFamily="49" charset="-122"/>
                </a:rPr>
                <a:t>变量马达式</a:t>
              </a:r>
              <a:endParaRPr lang="en-US" altLang="zh-CN" sz="1800" kern="0" dirty="0">
                <a:latin typeface="黑体" panose="02010609060101010101" pitchFamily="49" charset="-122"/>
                <a:ea typeface="黑体" panose="02010609060101010101" pitchFamily="49" charset="-122"/>
              </a:endParaRPr>
            </a:p>
          </p:txBody>
        </p:sp>
      </p:grpSp>
      <p:grpSp>
        <p:nvGrpSpPr>
          <p:cNvPr id="37" name="组合 36">
            <a:extLst>
              <a:ext uri="{FF2B5EF4-FFF2-40B4-BE49-F238E27FC236}">
                <a16:creationId xmlns:a16="http://schemas.microsoft.com/office/drawing/2014/main" id="{815B13B8-78B2-4102-8067-C09E4425E1E9}"/>
              </a:ext>
            </a:extLst>
          </p:cNvPr>
          <p:cNvGrpSpPr/>
          <p:nvPr/>
        </p:nvGrpSpPr>
        <p:grpSpPr>
          <a:xfrm>
            <a:off x="6256075" y="3140503"/>
            <a:ext cx="2597357" cy="2548517"/>
            <a:chOff x="6501724" y="4377161"/>
            <a:chExt cx="2223376" cy="2035599"/>
          </a:xfrm>
        </p:grpSpPr>
        <p:grpSp>
          <p:nvGrpSpPr>
            <p:cNvPr id="4" name="组合 3">
              <a:extLst>
                <a:ext uri="{FF2B5EF4-FFF2-40B4-BE49-F238E27FC236}">
                  <a16:creationId xmlns:a16="http://schemas.microsoft.com/office/drawing/2014/main" id="{EEE4D7C5-419F-4D60-840D-41D45133FFA9}"/>
                </a:ext>
              </a:extLst>
            </p:cNvPr>
            <p:cNvGrpSpPr/>
            <p:nvPr/>
          </p:nvGrpSpPr>
          <p:grpSpPr>
            <a:xfrm>
              <a:off x="6501724" y="4816659"/>
              <a:ext cx="882703" cy="603456"/>
              <a:chOff x="700888" y="4859666"/>
              <a:chExt cx="1337947" cy="914682"/>
            </a:xfrm>
            <a:solidFill>
              <a:schemeClr val="bg1">
                <a:lumMod val="95000"/>
              </a:schemeClr>
            </a:solidFill>
          </p:grpSpPr>
          <p:sp>
            <p:nvSpPr>
              <p:cNvPr id="5" name="矩形 4">
                <a:extLst>
                  <a:ext uri="{FF2B5EF4-FFF2-40B4-BE49-F238E27FC236}">
                    <a16:creationId xmlns:a16="http://schemas.microsoft.com/office/drawing/2014/main" id="{44CE9F5A-797E-4A21-890B-116EF65EEDA8}"/>
                  </a:ext>
                </a:extLst>
              </p:cNvPr>
              <p:cNvSpPr/>
              <p:nvPr/>
            </p:nvSpPr>
            <p:spPr>
              <a:xfrm>
                <a:off x="700888" y="5197084"/>
                <a:ext cx="474630"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n w="28575">
                    <a:solidFill>
                      <a:schemeClr val="tx1"/>
                    </a:solidFill>
                  </a:ln>
                </a:endParaRPr>
              </a:p>
            </p:txBody>
          </p:sp>
          <p:grpSp>
            <p:nvGrpSpPr>
              <p:cNvPr id="6" name="组合 5">
                <a:extLst>
                  <a:ext uri="{FF2B5EF4-FFF2-40B4-BE49-F238E27FC236}">
                    <a16:creationId xmlns:a16="http://schemas.microsoft.com/office/drawing/2014/main" id="{87387B6C-1915-44B0-9788-606B01F97519}"/>
                  </a:ext>
                </a:extLst>
              </p:cNvPr>
              <p:cNvGrpSpPr/>
              <p:nvPr/>
            </p:nvGrpSpPr>
            <p:grpSpPr>
              <a:xfrm>
                <a:off x="1124151" y="4859666"/>
                <a:ext cx="914684" cy="914682"/>
                <a:chOff x="1475656" y="3911173"/>
                <a:chExt cx="864096" cy="864096"/>
              </a:xfrm>
              <a:grpFill/>
            </p:grpSpPr>
            <p:sp>
              <p:nvSpPr>
                <p:cNvPr id="7" name="椭圆 6">
                  <a:extLst>
                    <a:ext uri="{FF2B5EF4-FFF2-40B4-BE49-F238E27FC236}">
                      <a16:creationId xmlns:a16="http://schemas.microsoft.com/office/drawing/2014/main" id="{9781D375-0BFB-4B20-AD8F-A9C5CD2AD692}"/>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dirty="0">
                    <a:ln w="28575">
                      <a:solidFill>
                        <a:schemeClr val="tx1"/>
                      </a:solidFill>
                    </a:ln>
                  </a:endParaRPr>
                </a:p>
              </p:txBody>
            </p:sp>
            <p:sp>
              <p:nvSpPr>
                <p:cNvPr id="8" name="等腰三角形 7">
                  <a:extLst>
                    <a:ext uri="{FF2B5EF4-FFF2-40B4-BE49-F238E27FC236}">
                      <a16:creationId xmlns:a16="http://schemas.microsoft.com/office/drawing/2014/main" id="{53F96A52-CA61-4FA6-B532-A5A9BC5E9792}"/>
                    </a:ext>
                  </a:extLst>
                </p:cNvPr>
                <p:cNvSpPr/>
                <p:nvPr/>
              </p:nvSpPr>
              <p:spPr>
                <a:xfrm>
                  <a:off x="1765075" y="3922351"/>
                  <a:ext cx="285259" cy="223557"/>
                </a:xfrm>
                <a:prstGeom prst="triangle">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n w="28575">
                      <a:solidFill>
                        <a:schemeClr val="tx1"/>
                      </a:solidFill>
                    </a:ln>
                  </a:endParaRPr>
                </a:p>
              </p:txBody>
            </p:sp>
          </p:grpSp>
        </p:grpSp>
        <p:grpSp>
          <p:nvGrpSpPr>
            <p:cNvPr id="9" name="组合 8">
              <a:extLst>
                <a:ext uri="{FF2B5EF4-FFF2-40B4-BE49-F238E27FC236}">
                  <a16:creationId xmlns:a16="http://schemas.microsoft.com/office/drawing/2014/main" id="{A1657E20-100A-4274-AFF5-13FA73974B4B}"/>
                </a:ext>
              </a:extLst>
            </p:cNvPr>
            <p:cNvGrpSpPr/>
            <p:nvPr/>
          </p:nvGrpSpPr>
          <p:grpSpPr>
            <a:xfrm>
              <a:off x="7885483" y="4816662"/>
              <a:ext cx="839617" cy="603456"/>
              <a:chOff x="1124151" y="4859667"/>
              <a:chExt cx="1272641" cy="914682"/>
            </a:xfrm>
            <a:solidFill>
              <a:schemeClr val="bg1">
                <a:lumMod val="95000"/>
              </a:schemeClr>
            </a:solidFill>
          </p:grpSpPr>
          <p:sp>
            <p:nvSpPr>
              <p:cNvPr id="10" name="矩形 9">
                <a:extLst>
                  <a:ext uri="{FF2B5EF4-FFF2-40B4-BE49-F238E27FC236}">
                    <a16:creationId xmlns:a16="http://schemas.microsoft.com/office/drawing/2014/main" id="{5EBFF8A8-6C33-4663-8412-3004AFF1767A}"/>
                  </a:ext>
                </a:extLst>
              </p:cNvPr>
              <p:cNvSpPr/>
              <p:nvPr/>
            </p:nvSpPr>
            <p:spPr>
              <a:xfrm>
                <a:off x="1930746" y="5197083"/>
                <a:ext cx="466046"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n w="28575">
                    <a:solidFill>
                      <a:schemeClr val="tx1"/>
                    </a:solidFill>
                  </a:ln>
                </a:endParaRPr>
              </a:p>
            </p:txBody>
          </p:sp>
          <p:grpSp>
            <p:nvGrpSpPr>
              <p:cNvPr id="11" name="组合 10">
                <a:extLst>
                  <a:ext uri="{FF2B5EF4-FFF2-40B4-BE49-F238E27FC236}">
                    <a16:creationId xmlns:a16="http://schemas.microsoft.com/office/drawing/2014/main" id="{0AA03DD5-1648-4DC6-A542-8624AEC21E19}"/>
                  </a:ext>
                </a:extLst>
              </p:cNvPr>
              <p:cNvGrpSpPr/>
              <p:nvPr/>
            </p:nvGrpSpPr>
            <p:grpSpPr>
              <a:xfrm>
                <a:off x="1124151" y="4859667"/>
                <a:ext cx="914684" cy="914682"/>
                <a:chOff x="1475656" y="3911173"/>
                <a:chExt cx="864096" cy="864096"/>
              </a:xfrm>
              <a:grpFill/>
            </p:grpSpPr>
            <p:sp>
              <p:nvSpPr>
                <p:cNvPr id="12" name="椭圆 11">
                  <a:extLst>
                    <a:ext uri="{FF2B5EF4-FFF2-40B4-BE49-F238E27FC236}">
                      <a16:creationId xmlns:a16="http://schemas.microsoft.com/office/drawing/2014/main" id="{4AF14B86-2CE5-4799-BAAE-9230134DF5E4}"/>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dirty="0">
                    <a:ln w="28575">
                      <a:solidFill>
                        <a:schemeClr val="tx1"/>
                      </a:solidFill>
                    </a:ln>
                  </a:endParaRPr>
                </a:p>
              </p:txBody>
            </p:sp>
            <p:sp>
              <p:nvSpPr>
                <p:cNvPr id="13" name="等腰三角形 12">
                  <a:extLst>
                    <a:ext uri="{FF2B5EF4-FFF2-40B4-BE49-F238E27FC236}">
                      <a16:creationId xmlns:a16="http://schemas.microsoft.com/office/drawing/2014/main" id="{89AD8101-3178-4AC7-BE59-85283E2B12A9}"/>
                    </a:ext>
                  </a:extLst>
                </p:cNvPr>
                <p:cNvSpPr/>
                <p:nvPr/>
              </p:nvSpPr>
              <p:spPr>
                <a:xfrm flipV="1">
                  <a:off x="1799306" y="3950618"/>
                  <a:ext cx="207476" cy="167021"/>
                </a:xfrm>
                <a:prstGeom prst="triangle">
                  <a:avLst>
                    <a:gd name="adj" fmla="val 50000"/>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dirty="0">
                    <a:ln w="28575">
                      <a:solidFill>
                        <a:schemeClr val="tx1"/>
                      </a:solidFill>
                    </a:ln>
                  </a:endParaRPr>
                </a:p>
              </p:txBody>
            </p:sp>
          </p:grpSp>
        </p:grpSp>
        <p:sp>
          <p:nvSpPr>
            <p:cNvPr id="14" name="任意多边形: 形状 13">
              <a:extLst>
                <a:ext uri="{FF2B5EF4-FFF2-40B4-BE49-F238E27FC236}">
                  <a16:creationId xmlns:a16="http://schemas.microsoft.com/office/drawing/2014/main" id="{3A74364E-4C72-41D7-9260-6F34B07C96C2}"/>
                </a:ext>
              </a:extLst>
            </p:cNvPr>
            <p:cNvSpPr/>
            <p:nvPr/>
          </p:nvSpPr>
          <p:spPr>
            <a:xfrm>
              <a:off x="7082697" y="4377161"/>
              <a:ext cx="1108510" cy="452932"/>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2000">
                <a:ln w="28575">
                  <a:solidFill>
                    <a:schemeClr val="tx1"/>
                  </a:solidFill>
                </a:ln>
              </a:endParaRPr>
            </a:p>
          </p:txBody>
        </p:sp>
        <p:cxnSp>
          <p:nvCxnSpPr>
            <p:cNvPr id="15" name="直接箭头连接符 14">
              <a:extLst>
                <a:ext uri="{FF2B5EF4-FFF2-40B4-BE49-F238E27FC236}">
                  <a16:creationId xmlns:a16="http://schemas.microsoft.com/office/drawing/2014/main" id="{032300BC-C612-4EE4-91BF-A9AF159DD12F}"/>
                </a:ext>
              </a:extLst>
            </p:cNvPr>
            <p:cNvCxnSpPr/>
            <p:nvPr/>
          </p:nvCxnSpPr>
          <p:spPr>
            <a:xfrm flipV="1">
              <a:off x="6837261" y="4723223"/>
              <a:ext cx="558652" cy="790327"/>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6" name="直接箭头连接符 15">
              <a:extLst>
                <a:ext uri="{FF2B5EF4-FFF2-40B4-BE49-F238E27FC236}">
                  <a16:creationId xmlns:a16="http://schemas.microsoft.com/office/drawing/2014/main" id="{82332421-1E06-4355-B18E-D8A95A95D4D3}"/>
                </a:ext>
              </a:extLst>
            </p:cNvPr>
            <p:cNvCxnSpPr>
              <a:cxnSpLocks/>
            </p:cNvCxnSpPr>
            <p:nvPr/>
          </p:nvCxnSpPr>
          <p:spPr>
            <a:xfrm flipV="1">
              <a:off x="7967610" y="4723224"/>
              <a:ext cx="532816" cy="79032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7" name="任意多边形: 形状 16">
              <a:extLst>
                <a:ext uri="{FF2B5EF4-FFF2-40B4-BE49-F238E27FC236}">
                  <a16:creationId xmlns:a16="http://schemas.microsoft.com/office/drawing/2014/main" id="{831F8DA6-FA89-403E-94FB-C1FC82424293}"/>
                </a:ext>
              </a:extLst>
            </p:cNvPr>
            <p:cNvSpPr/>
            <p:nvPr/>
          </p:nvSpPr>
          <p:spPr>
            <a:xfrm flipV="1">
              <a:off x="7082697" y="5413946"/>
              <a:ext cx="1108510" cy="356956"/>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2000">
                <a:ln w="28575">
                  <a:solidFill>
                    <a:schemeClr val="tx1"/>
                  </a:solidFill>
                </a:ln>
              </a:endParaRPr>
            </a:p>
          </p:txBody>
        </p:sp>
        <p:sp>
          <p:nvSpPr>
            <p:cNvPr id="18" name="弧形 17">
              <a:extLst>
                <a:ext uri="{FF2B5EF4-FFF2-40B4-BE49-F238E27FC236}">
                  <a16:creationId xmlns:a16="http://schemas.microsoft.com/office/drawing/2014/main" id="{3DAE6B01-2791-41DA-86A8-253FC3AF9F11}"/>
                </a:ext>
              </a:extLst>
            </p:cNvPr>
            <p:cNvSpPr/>
            <p:nvPr/>
          </p:nvSpPr>
          <p:spPr>
            <a:xfrm>
              <a:off x="7100544" y="4815379"/>
              <a:ext cx="408241" cy="603456"/>
            </a:xfrm>
            <a:prstGeom prst="arc">
              <a:avLst>
                <a:gd name="adj1" fmla="val 17283902"/>
                <a:gd name="adj2" fmla="val 4390572"/>
              </a:avLst>
            </a:prstGeom>
            <a:ln w="38100">
              <a:headEnd type="triangle" w="med" len="med"/>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000" dirty="0">
                <a:ln w="28575">
                  <a:solidFill>
                    <a:schemeClr val="tx1"/>
                  </a:solidFill>
                </a:ln>
              </a:endParaRPr>
            </a:p>
          </p:txBody>
        </p:sp>
        <p:sp>
          <p:nvSpPr>
            <p:cNvPr id="19" name="弧形 18">
              <a:extLst>
                <a:ext uri="{FF2B5EF4-FFF2-40B4-BE49-F238E27FC236}">
                  <a16:creationId xmlns:a16="http://schemas.microsoft.com/office/drawing/2014/main" id="{65705875-BEA4-40AE-953D-DF1FF8BF0CF3}"/>
                </a:ext>
              </a:extLst>
            </p:cNvPr>
            <p:cNvSpPr/>
            <p:nvPr/>
          </p:nvSpPr>
          <p:spPr>
            <a:xfrm flipH="1" flipV="1">
              <a:off x="7749414" y="4831959"/>
              <a:ext cx="403989" cy="603455"/>
            </a:xfrm>
            <a:prstGeom prst="arc">
              <a:avLst>
                <a:gd name="adj1" fmla="val 17283902"/>
                <a:gd name="adj2" fmla="val 4390572"/>
              </a:avLst>
            </a:prstGeom>
            <a:ln w="38100">
              <a:headEnd type="triangle" w="med" len="med"/>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000" dirty="0">
                <a:ln w="28575">
                  <a:solidFill>
                    <a:schemeClr val="tx1"/>
                  </a:solidFill>
                </a:ln>
              </a:endParaRPr>
            </a:p>
          </p:txBody>
        </p:sp>
        <p:sp>
          <p:nvSpPr>
            <p:cNvPr id="73" name="Content Placeholder 2">
              <a:extLst>
                <a:ext uri="{FF2B5EF4-FFF2-40B4-BE49-F238E27FC236}">
                  <a16:creationId xmlns:a16="http://schemas.microsoft.com/office/drawing/2014/main" id="{67F7734E-26AA-41CC-B00A-B5339A69A3DF}"/>
                </a:ext>
              </a:extLst>
            </p:cNvPr>
            <p:cNvSpPr txBox="1">
              <a:spLocks/>
            </p:cNvSpPr>
            <p:nvPr/>
          </p:nvSpPr>
          <p:spPr bwMode="auto">
            <a:xfrm>
              <a:off x="6556356" y="6043929"/>
              <a:ext cx="2161192" cy="3688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800" kern="0" dirty="0">
                  <a:latin typeface="黑体" panose="02010609060101010101" pitchFamily="49" charset="-122"/>
                  <a:ea typeface="黑体" panose="02010609060101010101" pitchFamily="49" charset="-122"/>
                </a:rPr>
                <a:t>变量泵</a:t>
              </a:r>
              <a:r>
                <a:rPr lang="en-US" altLang="zh-CN" sz="1800" kern="0" dirty="0">
                  <a:latin typeface="黑体" panose="02010609060101010101" pitchFamily="49" charset="-122"/>
                  <a:ea typeface="黑体" panose="02010609060101010101" pitchFamily="49" charset="-122"/>
                </a:rPr>
                <a:t>-</a:t>
              </a:r>
              <a:r>
                <a:rPr lang="zh-CN" altLang="en-US" sz="1800" kern="0" dirty="0">
                  <a:latin typeface="黑体" panose="02010609060101010101" pitchFamily="49" charset="-122"/>
                  <a:ea typeface="黑体" panose="02010609060101010101" pitchFamily="49" charset="-122"/>
                </a:rPr>
                <a:t>变量马达式</a:t>
              </a:r>
              <a:endParaRPr lang="en-US" altLang="zh-CN" sz="1800" kern="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2688804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FCC19-7973-4311-93A0-A14E5394B918}"/>
              </a:ext>
            </a:extLst>
          </p:cNvPr>
          <p:cNvSpPr>
            <a:spLocks noGrp="1"/>
          </p:cNvSpPr>
          <p:nvPr>
            <p:ph type="title"/>
          </p:nvPr>
        </p:nvSpPr>
        <p:spPr>
          <a:xfrm>
            <a:off x="2388750" y="0"/>
            <a:ext cx="6480720" cy="620688"/>
          </a:xfrm>
        </p:spPr>
        <p:txBody>
          <a:bodyPr/>
          <a:lstStyle/>
          <a:p>
            <a:pPr>
              <a:lnSpc>
                <a:spcPct val="150000"/>
              </a:lnSpc>
            </a:pPr>
            <a:r>
              <a:rPr lang="zh-CN" altLang="en-US" dirty="0"/>
              <a:t>变量泵</a:t>
            </a:r>
            <a:r>
              <a:rPr lang="en-US" altLang="zh-CN" dirty="0"/>
              <a:t>-</a:t>
            </a:r>
            <a:r>
              <a:rPr lang="zh-CN" altLang="en-US" dirty="0"/>
              <a:t>定量马达式调速回路</a:t>
            </a:r>
            <a:endParaRPr lang="en-US" altLang="zh-CN" dirty="0"/>
          </a:p>
        </p:txBody>
      </p:sp>
      <p:grpSp>
        <p:nvGrpSpPr>
          <p:cNvPr id="32" name="组合 31">
            <a:extLst>
              <a:ext uri="{FF2B5EF4-FFF2-40B4-BE49-F238E27FC236}">
                <a16:creationId xmlns:a16="http://schemas.microsoft.com/office/drawing/2014/main" id="{157118D3-16E4-40EA-8399-D830A710F006}"/>
              </a:ext>
            </a:extLst>
          </p:cNvPr>
          <p:cNvGrpSpPr/>
          <p:nvPr/>
        </p:nvGrpSpPr>
        <p:grpSpPr>
          <a:xfrm>
            <a:off x="251520" y="1916832"/>
            <a:ext cx="8452429" cy="4060464"/>
            <a:chOff x="665410" y="1816808"/>
            <a:chExt cx="7874882" cy="3783016"/>
          </a:xfrm>
        </p:grpSpPr>
        <p:grpSp>
          <p:nvGrpSpPr>
            <p:cNvPr id="20" name="组合 19">
              <a:extLst>
                <a:ext uri="{FF2B5EF4-FFF2-40B4-BE49-F238E27FC236}">
                  <a16:creationId xmlns:a16="http://schemas.microsoft.com/office/drawing/2014/main" id="{EE6FEC76-F615-4511-82F3-2DA5114AF181}"/>
                </a:ext>
              </a:extLst>
            </p:cNvPr>
            <p:cNvGrpSpPr/>
            <p:nvPr/>
          </p:nvGrpSpPr>
          <p:grpSpPr>
            <a:xfrm>
              <a:off x="2682961" y="2420888"/>
              <a:ext cx="3778077" cy="3178936"/>
              <a:chOff x="6581550" y="2698336"/>
              <a:chExt cx="2419253" cy="2035599"/>
            </a:xfrm>
          </p:grpSpPr>
          <p:grpSp>
            <p:nvGrpSpPr>
              <p:cNvPr id="4" name="组合 3">
                <a:extLst>
                  <a:ext uri="{FF2B5EF4-FFF2-40B4-BE49-F238E27FC236}">
                    <a16:creationId xmlns:a16="http://schemas.microsoft.com/office/drawing/2014/main" id="{4D5B4CB8-5CF3-4974-8134-2A28B38A37E0}"/>
                  </a:ext>
                </a:extLst>
              </p:cNvPr>
              <p:cNvGrpSpPr/>
              <p:nvPr/>
            </p:nvGrpSpPr>
            <p:grpSpPr>
              <a:xfrm>
                <a:off x="6581550" y="3137834"/>
                <a:ext cx="977809" cy="603456"/>
                <a:chOff x="556731" y="4859666"/>
                <a:chExt cx="1482104" cy="914682"/>
              </a:xfrm>
              <a:solidFill>
                <a:schemeClr val="bg1">
                  <a:lumMod val="95000"/>
                </a:schemeClr>
              </a:solidFill>
            </p:grpSpPr>
            <p:sp>
              <p:nvSpPr>
                <p:cNvPr id="5" name="矩形 4">
                  <a:extLst>
                    <a:ext uri="{FF2B5EF4-FFF2-40B4-BE49-F238E27FC236}">
                      <a16:creationId xmlns:a16="http://schemas.microsoft.com/office/drawing/2014/main" id="{87D508B5-390E-42CA-A77F-EFEF84DAB46C}"/>
                    </a:ext>
                  </a:extLst>
                </p:cNvPr>
                <p:cNvSpPr/>
                <p:nvPr/>
              </p:nvSpPr>
              <p:spPr>
                <a:xfrm>
                  <a:off x="556731" y="5197084"/>
                  <a:ext cx="618787"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nvGrpSpPr>
                <p:cNvPr id="6" name="组合 5">
                  <a:extLst>
                    <a:ext uri="{FF2B5EF4-FFF2-40B4-BE49-F238E27FC236}">
                      <a16:creationId xmlns:a16="http://schemas.microsoft.com/office/drawing/2014/main" id="{CE61A801-C12C-4CD3-9937-5C1BAB5FDAC5}"/>
                    </a:ext>
                  </a:extLst>
                </p:cNvPr>
                <p:cNvGrpSpPr/>
                <p:nvPr/>
              </p:nvGrpSpPr>
              <p:grpSpPr>
                <a:xfrm>
                  <a:off x="1124151" y="4859666"/>
                  <a:ext cx="914684" cy="914682"/>
                  <a:chOff x="1475656" y="3911173"/>
                  <a:chExt cx="864096" cy="864096"/>
                </a:xfrm>
                <a:grpFill/>
              </p:grpSpPr>
              <p:sp>
                <p:nvSpPr>
                  <p:cNvPr id="7" name="椭圆 6">
                    <a:extLst>
                      <a:ext uri="{FF2B5EF4-FFF2-40B4-BE49-F238E27FC236}">
                        <a16:creationId xmlns:a16="http://schemas.microsoft.com/office/drawing/2014/main" id="{AA7EC4CE-78B0-48D3-8C43-C7A14AABAABD}"/>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sp>
                <p:nvSpPr>
                  <p:cNvPr id="8" name="等腰三角形 7">
                    <a:extLst>
                      <a:ext uri="{FF2B5EF4-FFF2-40B4-BE49-F238E27FC236}">
                        <a16:creationId xmlns:a16="http://schemas.microsoft.com/office/drawing/2014/main" id="{778BFB65-95F8-4244-A302-CB7EC31BAAD7}"/>
                      </a:ext>
                    </a:extLst>
                  </p:cNvPr>
                  <p:cNvSpPr/>
                  <p:nvPr/>
                </p:nvSpPr>
                <p:spPr>
                  <a:xfrm>
                    <a:off x="1765075" y="3918846"/>
                    <a:ext cx="285259" cy="203234"/>
                  </a:xfrm>
                  <a:prstGeom prst="triangle">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grpSp>
          <p:grpSp>
            <p:nvGrpSpPr>
              <p:cNvPr id="9" name="组合 8">
                <a:extLst>
                  <a:ext uri="{FF2B5EF4-FFF2-40B4-BE49-F238E27FC236}">
                    <a16:creationId xmlns:a16="http://schemas.microsoft.com/office/drawing/2014/main" id="{B2306726-2E0D-4ED3-B5CE-99A64E5EE1CF}"/>
                  </a:ext>
                </a:extLst>
              </p:cNvPr>
              <p:cNvGrpSpPr/>
              <p:nvPr/>
            </p:nvGrpSpPr>
            <p:grpSpPr>
              <a:xfrm>
                <a:off x="8060416" y="3137837"/>
                <a:ext cx="940387" cy="603456"/>
                <a:chOff x="1124151" y="4859667"/>
                <a:chExt cx="1425382" cy="914682"/>
              </a:xfrm>
              <a:solidFill>
                <a:schemeClr val="bg1">
                  <a:lumMod val="95000"/>
                </a:schemeClr>
              </a:solidFill>
            </p:grpSpPr>
            <p:sp>
              <p:nvSpPr>
                <p:cNvPr id="10" name="矩形 9">
                  <a:extLst>
                    <a:ext uri="{FF2B5EF4-FFF2-40B4-BE49-F238E27FC236}">
                      <a16:creationId xmlns:a16="http://schemas.microsoft.com/office/drawing/2014/main" id="{39344CC0-C480-49D8-B4F4-CA1BDF4A09E1}"/>
                    </a:ext>
                  </a:extLst>
                </p:cNvPr>
                <p:cNvSpPr/>
                <p:nvPr/>
              </p:nvSpPr>
              <p:spPr>
                <a:xfrm>
                  <a:off x="1930746" y="5197084"/>
                  <a:ext cx="618787"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nvGrpSpPr>
                <p:cNvPr id="11" name="组合 10">
                  <a:extLst>
                    <a:ext uri="{FF2B5EF4-FFF2-40B4-BE49-F238E27FC236}">
                      <a16:creationId xmlns:a16="http://schemas.microsoft.com/office/drawing/2014/main" id="{20C271E2-437C-4251-A94E-352784AD17DD}"/>
                    </a:ext>
                  </a:extLst>
                </p:cNvPr>
                <p:cNvGrpSpPr/>
                <p:nvPr/>
              </p:nvGrpSpPr>
              <p:grpSpPr>
                <a:xfrm>
                  <a:off x="1124151" y="4859667"/>
                  <a:ext cx="914684" cy="914682"/>
                  <a:chOff x="1475656" y="3911173"/>
                  <a:chExt cx="864096" cy="864096"/>
                </a:xfrm>
                <a:grpFill/>
              </p:grpSpPr>
              <p:sp>
                <p:nvSpPr>
                  <p:cNvPr id="12" name="椭圆 11">
                    <a:extLst>
                      <a:ext uri="{FF2B5EF4-FFF2-40B4-BE49-F238E27FC236}">
                        <a16:creationId xmlns:a16="http://schemas.microsoft.com/office/drawing/2014/main" id="{89EC4878-9750-4C47-9AF4-040B93A81DB4}"/>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sp>
                <p:nvSpPr>
                  <p:cNvPr id="13" name="等腰三角形 12">
                    <a:extLst>
                      <a:ext uri="{FF2B5EF4-FFF2-40B4-BE49-F238E27FC236}">
                        <a16:creationId xmlns:a16="http://schemas.microsoft.com/office/drawing/2014/main" id="{CE40D0B0-B1F7-4C6D-BACE-8685BB7C442F}"/>
                      </a:ext>
                    </a:extLst>
                  </p:cNvPr>
                  <p:cNvSpPr/>
                  <p:nvPr/>
                </p:nvSpPr>
                <p:spPr>
                  <a:xfrm flipV="1">
                    <a:off x="1788932" y="3930405"/>
                    <a:ext cx="228224" cy="176228"/>
                  </a:xfrm>
                  <a:prstGeom prst="triangle">
                    <a:avLst>
                      <a:gd name="adj" fmla="val 50000"/>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grpSp>
          </p:grpSp>
          <p:sp>
            <p:nvSpPr>
              <p:cNvPr id="14" name="任意多边形: 形状 13">
                <a:extLst>
                  <a:ext uri="{FF2B5EF4-FFF2-40B4-BE49-F238E27FC236}">
                    <a16:creationId xmlns:a16="http://schemas.microsoft.com/office/drawing/2014/main" id="{A4DF8EA6-DB31-4FED-8495-4C74FDC49C11}"/>
                  </a:ext>
                </a:extLst>
              </p:cNvPr>
              <p:cNvSpPr/>
              <p:nvPr/>
            </p:nvSpPr>
            <p:spPr>
              <a:xfrm>
                <a:off x="7257630" y="2698336"/>
                <a:ext cx="1108510" cy="452932"/>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n w="28575">
                    <a:solidFill>
                      <a:schemeClr val="tx1"/>
                    </a:solidFill>
                  </a:ln>
                </a:endParaRPr>
              </a:p>
            </p:txBody>
          </p:sp>
          <p:cxnSp>
            <p:nvCxnSpPr>
              <p:cNvPr id="15" name="直接箭头连接符 14">
                <a:extLst>
                  <a:ext uri="{FF2B5EF4-FFF2-40B4-BE49-F238E27FC236}">
                    <a16:creationId xmlns:a16="http://schemas.microsoft.com/office/drawing/2014/main" id="{1D980D22-900C-4ED1-BE1D-8699DE50CAB6}"/>
                  </a:ext>
                </a:extLst>
              </p:cNvPr>
              <p:cNvCxnSpPr/>
              <p:nvPr/>
            </p:nvCxnSpPr>
            <p:spPr>
              <a:xfrm flipV="1">
                <a:off x="7012193" y="3044398"/>
                <a:ext cx="558652" cy="790327"/>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6" name="任意多边形: 形状 15">
                <a:extLst>
                  <a:ext uri="{FF2B5EF4-FFF2-40B4-BE49-F238E27FC236}">
                    <a16:creationId xmlns:a16="http://schemas.microsoft.com/office/drawing/2014/main" id="{A7774A8A-4C13-4962-A557-B01E7CB20D7D}"/>
                  </a:ext>
                </a:extLst>
              </p:cNvPr>
              <p:cNvSpPr/>
              <p:nvPr/>
            </p:nvSpPr>
            <p:spPr>
              <a:xfrm flipV="1">
                <a:off x="7257630" y="3735121"/>
                <a:ext cx="1108510" cy="356956"/>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n w="28575">
                    <a:solidFill>
                      <a:schemeClr val="tx1"/>
                    </a:solidFill>
                  </a:ln>
                </a:endParaRPr>
              </a:p>
            </p:txBody>
          </p:sp>
          <p:sp>
            <p:nvSpPr>
              <p:cNvPr id="17" name="弧形 16">
                <a:extLst>
                  <a:ext uri="{FF2B5EF4-FFF2-40B4-BE49-F238E27FC236}">
                    <a16:creationId xmlns:a16="http://schemas.microsoft.com/office/drawing/2014/main" id="{7A61B171-9244-47E6-93D8-73176973CA42}"/>
                  </a:ext>
                </a:extLst>
              </p:cNvPr>
              <p:cNvSpPr/>
              <p:nvPr/>
            </p:nvSpPr>
            <p:spPr>
              <a:xfrm>
                <a:off x="7275477" y="3136554"/>
                <a:ext cx="408241" cy="603456"/>
              </a:xfrm>
              <a:prstGeom prst="arc">
                <a:avLst>
                  <a:gd name="adj1" fmla="val 17283902"/>
                  <a:gd name="adj2" fmla="val 4390572"/>
                </a:avLst>
              </a:prstGeom>
              <a:ln w="38100">
                <a:headEnd type="triangle" w="med" len="med"/>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ln w="28575">
                    <a:solidFill>
                      <a:schemeClr val="tx1"/>
                    </a:solidFill>
                  </a:ln>
                </a:endParaRPr>
              </a:p>
            </p:txBody>
          </p:sp>
          <p:sp>
            <p:nvSpPr>
              <p:cNvPr id="18" name="弧形 17">
                <a:extLst>
                  <a:ext uri="{FF2B5EF4-FFF2-40B4-BE49-F238E27FC236}">
                    <a16:creationId xmlns:a16="http://schemas.microsoft.com/office/drawing/2014/main" id="{C69DC2B2-B8F3-4276-ACCB-9964B8224545}"/>
                  </a:ext>
                </a:extLst>
              </p:cNvPr>
              <p:cNvSpPr/>
              <p:nvPr/>
            </p:nvSpPr>
            <p:spPr>
              <a:xfrm flipH="1" flipV="1">
                <a:off x="7924347" y="3153134"/>
                <a:ext cx="403989" cy="603455"/>
              </a:xfrm>
              <a:prstGeom prst="arc">
                <a:avLst>
                  <a:gd name="adj1" fmla="val 17283902"/>
                  <a:gd name="adj2" fmla="val 4390572"/>
                </a:avLst>
              </a:prstGeom>
              <a:ln w="38100">
                <a:headEnd type="triangle" w="med" len="med"/>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ln w="28575">
                    <a:solidFill>
                      <a:schemeClr val="tx1"/>
                    </a:solidFill>
                  </a:ln>
                </a:endParaRPr>
              </a:p>
            </p:txBody>
          </p:sp>
          <p:sp>
            <p:nvSpPr>
              <p:cNvPr id="19" name="Content Placeholder 2">
                <a:extLst>
                  <a:ext uri="{FF2B5EF4-FFF2-40B4-BE49-F238E27FC236}">
                    <a16:creationId xmlns:a16="http://schemas.microsoft.com/office/drawing/2014/main" id="{E58E5B2A-8624-47D8-899B-198B661D4646}"/>
                  </a:ext>
                </a:extLst>
              </p:cNvPr>
              <p:cNvSpPr txBox="1">
                <a:spLocks/>
              </p:cNvSpPr>
              <p:nvPr/>
            </p:nvSpPr>
            <p:spPr bwMode="auto">
              <a:xfrm>
                <a:off x="6731288" y="4365104"/>
                <a:ext cx="2161192" cy="3688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2000" kern="0" dirty="0">
                    <a:latin typeface="黑体" panose="02010609060101010101" pitchFamily="49" charset="-122"/>
                    <a:ea typeface="黑体" panose="02010609060101010101" pitchFamily="49" charset="-122"/>
                  </a:rPr>
                  <a:t>变量泵</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定量马达式</a:t>
                </a:r>
                <a:endParaRPr lang="en-US" altLang="zh-CN" sz="2000" kern="0" dirty="0">
                  <a:latin typeface="黑体" panose="02010609060101010101" pitchFamily="49" charset="-122"/>
                  <a:ea typeface="黑体" panose="02010609060101010101" pitchFamily="49" charset="-122"/>
                </a:endParaRPr>
              </a:p>
            </p:txBody>
          </p:sp>
        </p:grpSp>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753C71CA-F49F-43F8-91BA-595D638C130C}"/>
                    </a:ext>
                  </a:extLst>
                </p:cNvPr>
                <p:cNvSpPr/>
                <p:nvPr/>
              </p:nvSpPr>
              <p:spPr>
                <a:xfrm>
                  <a:off x="5801726" y="2765822"/>
                  <a:ext cx="2230607" cy="344096"/>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液压马达排量</a:t>
                  </a:r>
                  <a14:m>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a:latin typeface="Cambria Math" panose="02040503050406030204" pitchFamily="18" charset="0"/>
                              <a:ea typeface="黑体" panose="02010609060101010101" pitchFamily="49" charset="-122"/>
                            </a:rPr>
                            <m:t>𝑉</m:t>
                          </m:r>
                        </m:e>
                        <m:sub>
                          <m:r>
                            <a:rPr lang="en-US" altLang="zh-CN">
                              <a:latin typeface="Cambria Math" panose="02040503050406030204" pitchFamily="18" charset="0"/>
                              <a:ea typeface="黑体" panose="02010609060101010101" pitchFamily="49" charset="-122"/>
                            </a:rPr>
                            <m:t>𝑀</m:t>
                          </m:r>
                        </m:sub>
                      </m:sSub>
                    </m:oMath>
                  </a14:m>
                  <a:r>
                    <a:rPr lang="zh-CN" altLang="en-US" dirty="0">
                      <a:latin typeface="黑体" panose="02010609060101010101" pitchFamily="49" charset="-122"/>
                      <a:ea typeface="黑体" panose="02010609060101010101" pitchFamily="49" charset="-122"/>
                    </a:rPr>
                    <a:t>固定</a:t>
                  </a:r>
                </a:p>
              </p:txBody>
            </p:sp>
          </mc:Choice>
          <mc:Fallback xmlns="">
            <p:sp>
              <p:nvSpPr>
                <p:cNvPr id="24" name="矩形 23">
                  <a:extLst>
                    <a:ext uri="{FF2B5EF4-FFF2-40B4-BE49-F238E27FC236}">
                      <a16:creationId xmlns:a16="http://schemas.microsoft.com/office/drawing/2014/main" id="{753C71CA-F49F-43F8-91BA-595D638C130C}"/>
                    </a:ext>
                  </a:extLst>
                </p:cNvPr>
                <p:cNvSpPr>
                  <a:spLocks noRot="1" noChangeAspect="1" noMove="1" noResize="1" noEditPoints="1" noAdjustHandles="1" noChangeArrowheads="1" noChangeShapeType="1" noTextEdit="1"/>
                </p:cNvSpPr>
                <p:nvPr/>
              </p:nvSpPr>
              <p:spPr>
                <a:xfrm>
                  <a:off x="5801726" y="2765822"/>
                  <a:ext cx="2230607" cy="344096"/>
                </a:xfrm>
                <a:prstGeom prst="rect">
                  <a:avLst/>
                </a:prstGeom>
                <a:blipFill>
                  <a:blip r:embed="rId2"/>
                  <a:stretch>
                    <a:fillRect l="-2296" t="-13333" b="-2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10EDAE05-5EAE-4FC3-98FC-2D0DDB8202D7}"/>
                    </a:ext>
                  </a:extLst>
                </p:cNvPr>
                <p:cNvSpPr/>
                <p:nvPr/>
              </p:nvSpPr>
              <p:spPr>
                <a:xfrm>
                  <a:off x="1231597" y="4040005"/>
                  <a:ext cx="2050946" cy="394147"/>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液压泵转速</a:t>
                  </a:r>
                  <a14:m>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a:latin typeface="Cambria Math" panose="02040503050406030204" pitchFamily="18" charset="0"/>
                              <a:ea typeface="黑体" panose="02010609060101010101" pitchFamily="49" charset="-122"/>
                            </a:rPr>
                            <m:t>𝑛</m:t>
                          </m:r>
                        </m:e>
                        <m:sub>
                          <m:r>
                            <a:rPr lang="en-US" altLang="zh-CN">
                              <a:latin typeface="Cambria Math" panose="02040503050406030204" pitchFamily="18" charset="0"/>
                              <a:ea typeface="黑体" panose="02010609060101010101" pitchFamily="49" charset="-122"/>
                            </a:rPr>
                            <m:t>𝑝</m:t>
                          </m:r>
                        </m:sub>
                      </m:sSub>
                    </m:oMath>
                  </a14:m>
                  <a:r>
                    <a:rPr lang="zh-CN" altLang="en-US" dirty="0">
                      <a:latin typeface="黑体" panose="02010609060101010101" pitchFamily="49" charset="-122"/>
                      <a:ea typeface="黑体" panose="02010609060101010101" pitchFamily="49" charset="-122"/>
                    </a:rPr>
                    <a:t>恒定</a:t>
                  </a:r>
                </a:p>
              </p:txBody>
            </p:sp>
          </mc:Choice>
          <mc:Fallback xmlns="">
            <p:sp>
              <p:nvSpPr>
                <p:cNvPr id="25" name="矩形 24">
                  <a:extLst>
                    <a:ext uri="{FF2B5EF4-FFF2-40B4-BE49-F238E27FC236}">
                      <a16:creationId xmlns:a16="http://schemas.microsoft.com/office/drawing/2014/main" id="{10EDAE05-5EAE-4FC3-98FC-2D0DDB8202D7}"/>
                    </a:ext>
                  </a:extLst>
                </p:cNvPr>
                <p:cNvSpPr>
                  <a:spLocks noRot="1" noChangeAspect="1" noMove="1" noResize="1" noEditPoints="1" noAdjustHandles="1" noChangeArrowheads="1" noChangeShapeType="1" noTextEdit="1"/>
                </p:cNvSpPr>
                <p:nvPr/>
              </p:nvSpPr>
              <p:spPr>
                <a:xfrm>
                  <a:off x="1231597" y="4040005"/>
                  <a:ext cx="2050946" cy="394147"/>
                </a:xfrm>
                <a:prstGeom prst="rect">
                  <a:avLst/>
                </a:prstGeom>
                <a:blipFill>
                  <a:blip r:embed="rId3"/>
                  <a:stretch>
                    <a:fillRect l="-2493" t="-13043" b="-5797"/>
                  </a:stretch>
                </a:blipFill>
              </p:spPr>
              <p:txBody>
                <a:bodyPr/>
                <a:lstStyle/>
                <a:p>
                  <a:r>
                    <a:rPr lang="zh-CN" altLang="en-US">
                      <a:noFill/>
                    </a:rPr>
                    <a:t> </a:t>
                  </a:r>
                </a:p>
              </p:txBody>
            </p:sp>
          </mc:Fallback>
        </mc:AlternateContent>
        <p:sp>
          <p:nvSpPr>
            <p:cNvPr id="26" name="矩形 25">
              <a:extLst>
                <a:ext uri="{FF2B5EF4-FFF2-40B4-BE49-F238E27FC236}">
                  <a16:creationId xmlns:a16="http://schemas.microsoft.com/office/drawing/2014/main" id="{BA602BCB-3A20-4EF8-AC80-568EA984F286}"/>
                </a:ext>
              </a:extLst>
            </p:cNvPr>
            <p:cNvSpPr/>
            <p:nvPr/>
          </p:nvSpPr>
          <p:spPr>
            <a:xfrm>
              <a:off x="665410" y="2554845"/>
              <a:ext cx="2741542" cy="646331"/>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改变液压泵排量，马达转速和输出功率随之变化</a:t>
              </a:r>
            </a:p>
          </p:txBody>
        </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3361FF5B-D61E-4C2E-BF86-759CF289C5EA}"/>
                    </a:ext>
                  </a:extLst>
                </p:cNvPr>
                <p:cNvSpPr/>
                <p:nvPr/>
              </p:nvSpPr>
              <p:spPr>
                <a:xfrm>
                  <a:off x="5705218" y="3995563"/>
                  <a:ext cx="2835074" cy="860240"/>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液压马达的输出转矩</a:t>
                  </a:r>
                  <a14:m>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a:latin typeface="Cambria Math" panose="02040503050406030204" pitchFamily="18" charset="0"/>
                              <a:ea typeface="黑体" panose="02010609060101010101" pitchFamily="49" charset="-122"/>
                            </a:rPr>
                            <m:t>𝑇</m:t>
                          </m:r>
                        </m:e>
                        <m:sub>
                          <m:r>
                            <a:rPr lang="en-US" altLang="zh-CN">
                              <a:latin typeface="Cambria Math" panose="02040503050406030204" pitchFamily="18" charset="0"/>
                              <a:ea typeface="黑体" panose="02010609060101010101" pitchFamily="49" charset="-122"/>
                            </a:rPr>
                            <m:t>𝑀</m:t>
                          </m:r>
                        </m:sub>
                      </m:sSub>
                      <m:r>
                        <a:rPr lang="zh-CN" altLang="en-US" i="1">
                          <a:latin typeface="Cambria Math" panose="02040503050406030204" pitchFamily="18" charset="0"/>
                          <a:ea typeface="黑体" panose="02010609060101010101" pitchFamily="49" charset="-122"/>
                        </a:rPr>
                        <m:t>由</m:t>
                      </m:r>
                    </m:oMath>
                  </a14:m>
                  <a:r>
                    <a:rPr lang="zh-CN" altLang="en-US" dirty="0">
                      <a:latin typeface="黑体" panose="02010609060101010101" pitchFamily="49" charset="-122"/>
                      <a:ea typeface="黑体" panose="02010609060101010101" pitchFamily="49" charset="-122"/>
                    </a:rPr>
                    <a:t>负载决定，不因调速变化，也称恒转矩调速回路</a:t>
                  </a:r>
                </a:p>
              </p:txBody>
            </p:sp>
          </mc:Choice>
          <mc:Fallback xmlns="">
            <p:sp>
              <p:nvSpPr>
                <p:cNvPr id="30" name="矩形 29">
                  <a:extLst>
                    <a:ext uri="{FF2B5EF4-FFF2-40B4-BE49-F238E27FC236}">
                      <a16:creationId xmlns:a16="http://schemas.microsoft.com/office/drawing/2014/main" id="{3361FF5B-D61E-4C2E-BF86-759CF289C5EA}"/>
                    </a:ext>
                  </a:extLst>
                </p:cNvPr>
                <p:cNvSpPr>
                  <a:spLocks noRot="1" noChangeAspect="1" noMove="1" noResize="1" noEditPoints="1" noAdjustHandles="1" noChangeArrowheads="1" noChangeShapeType="1" noTextEdit="1"/>
                </p:cNvSpPr>
                <p:nvPr/>
              </p:nvSpPr>
              <p:spPr>
                <a:xfrm>
                  <a:off x="5705218" y="3995563"/>
                  <a:ext cx="2835074" cy="860240"/>
                </a:xfrm>
                <a:prstGeom prst="rect">
                  <a:avLst/>
                </a:prstGeom>
                <a:blipFill>
                  <a:blip r:embed="rId4"/>
                  <a:stretch>
                    <a:fillRect l="-1804" t="-4605" b="-92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0B472982-519A-440E-84DA-B4F316CE0022}"/>
                    </a:ext>
                  </a:extLst>
                </p:cNvPr>
                <p:cNvSpPr/>
                <p:nvPr/>
              </p:nvSpPr>
              <p:spPr>
                <a:xfrm>
                  <a:off x="3090740" y="1816808"/>
                  <a:ext cx="3201133"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回路的工作压力</a:t>
                  </a:r>
                  <a14:m>
                    <m:oMath xmlns:m="http://schemas.openxmlformats.org/officeDocument/2006/math">
                      <m:r>
                        <a:rPr lang="en-US" altLang="zh-CN">
                          <a:latin typeface="Cambria Math" panose="02040503050406030204" pitchFamily="18" charset="0"/>
                          <a:ea typeface="黑体" panose="02010609060101010101" pitchFamily="49" charset="-122"/>
                        </a:rPr>
                        <m:t>𝑝</m:t>
                      </m:r>
                    </m:oMath>
                  </a14:m>
                  <a:r>
                    <a:rPr lang="zh-CN" altLang="en-US" dirty="0">
                      <a:latin typeface="黑体" panose="02010609060101010101" pitchFamily="49" charset="-122"/>
                      <a:ea typeface="黑体" panose="02010609060101010101" pitchFamily="49" charset="-122"/>
                    </a:rPr>
                    <a:t>由负载决定</a:t>
                  </a:r>
                </a:p>
              </p:txBody>
            </p:sp>
          </mc:Choice>
          <mc:Fallback xmlns="">
            <p:sp>
              <p:nvSpPr>
                <p:cNvPr id="31" name="矩形 30">
                  <a:extLst>
                    <a:ext uri="{FF2B5EF4-FFF2-40B4-BE49-F238E27FC236}">
                      <a16:creationId xmlns:a16="http://schemas.microsoft.com/office/drawing/2014/main" id="{0B472982-519A-440E-84DA-B4F316CE0022}"/>
                    </a:ext>
                  </a:extLst>
                </p:cNvPr>
                <p:cNvSpPr>
                  <a:spLocks noRot="1" noChangeAspect="1" noMove="1" noResize="1" noEditPoints="1" noAdjustHandles="1" noChangeArrowheads="1" noChangeShapeType="1" noTextEdit="1"/>
                </p:cNvSpPr>
                <p:nvPr/>
              </p:nvSpPr>
              <p:spPr>
                <a:xfrm>
                  <a:off x="3090740" y="1816808"/>
                  <a:ext cx="3201133" cy="369332"/>
                </a:xfrm>
                <a:prstGeom prst="rect">
                  <a:avLst/>
                </a:prstGeom>
                <a:blipFill>
                  <a:blip r:embed="rId5"/>
                  <a:stretch>
                    <a:fillRect l="-1418" t="-10769" b="-13846"/>
                  </a:stretch>
                </a:blipFill>
              </p:spPr>
              <p:txBody>
                <a:bodyPr/>
                <a:lstStyle/>
                <a:p>
                  <a:r>
                    <a:rPr lang="zh-CN" altLang="en-US">
                      <a:noFill/>
                    </a:rPr>
                    <a:t> </a:t>
                  </a:r>
                </a:p>
              </p:txBody>
            </p:sp>
          </mc:Fallback>
        </mc:AlternateContent>
      </p:grpSp>
      <p:sp>
        <p:nvSpPr>
          <p:cNvPr id="37" name="内容占位符 2">
            <a:extLst>
              <a:ext uri="{FF2B5EF4-FFF2-40B4-BE49-F238E27FC236}">
                <a16:creationId xmlns:a16="http://schemas.microsoft.com/office/drawing/2014/main" id="{1C5CAE11-39C3-4504-8D96-EB15910736E3}"/>
              </a:ext>
            </a:extLst>
          </p:cNvPr>
          <p:cNvSpPr txBox="1">
            <a:spLocks/>
          </p:cNvSpPr>
          <p:nvPr/>
        </p:nvSpPr>
        <p:spPr bwMode="auto">
          <a:xfrm>
            <a:off x="251520" y="764704"/>
            <a:ext cx="2498065" cy="6937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lang="en-US" sz="2400" dirty="0" smtClean="0">
                <a:solidFill>
                  <a:schemeClr val="tx1"/>
                </a:solidFill>
                <a:latin typeface="黑体" panose="02010609060101010101" pitchFamily="49" charset="-122"/>
                <a:ea typeface="黑体" panose="02010609060101010101" pitchFamily="49" charset="-122"/>
                <a:cs typeface="+mn-cs"/>
              </a:defRPr>
            </a:lvl1pPr>
            <a:lvl2pPr marL="342000" indent="-342900" algn="l" rtl="0" eaLnBrk="0" fontAlgn="base" hangingPunct="0">
              <a:spcBef>
                <a:spcPct val="20000"/>
              </a:spcBef>
              <a:spcAft>
                <a:spcPct val="0"/>
              </a:spcAft>
              <a:buFont typeface="Arial" panose="020B0604020202020204" pitchFamily="34" charset="0"/>
              <a:buChar char="•"/>
              <a:defRPr lang="en-US" sz="2000" dirty="0" smtClean="0">
                <a:solidFill>
                  <a:schemeClr val="tx1"/>
                </a:solidFill>
                <a:latin typeface="黑体" panose="02010609060101010101" pitchFamily="49" charset="-122"/>
                <a:ea typeface="黑体" panose="02010609060101010101" pitchFamily="49" charset="-122"/>
                <a:cs typeface="+mn-cs"/>
              </a:defRPr>
            </a:lvl2pPr>
            <a:lvl3pPr marL="1143000" indent="-228600" algn="l" rtl="0" eaLnBrk="0" fontAlgn="base" hangingPunct="0">
              <a:spcBef>
                <a:spcPct val="20000"/>
              </a:spcBef>
              <a:spcAft>
                <a:spcPct val="0"/>
              </a:spcAft>
              <a:buFont typeface="Wingdings" panose="05000000000000000000" pitchFamily="2" charset="2"/>
              <a:buChar char="Ø"/>
              <a:defRPr sz="18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pPr>
            <a:r>
              <a:rPr lang="zh-CN" altLang="en-US" kern="0" dirty="0"/>
              <a:t>工作原理：</a:t>
            </a:r>
          </a:p>
        </p:txBody>
      </p:sp>
    </p:spTree>
    <p:extLst>
      <p:ext uri="{BB962C8B-B14F-4D97-AF65-F5344CB8AC3E}">
        <p14:creationId xmlns:p14="http://schemas.microsoft.com/office/powerpoint/2010/main" val="6984809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FCC19-7973-4311-93A0-A14E5394B918}"/>
              </a:ext>
            </a:extLst>
          </p:cNvPr>
          <p:cNvSpPr>
            <a:spLocks noGrp="1"/>
          </p:cNvSpPr>
          <p:nvPr>
            <p:ph type="title"/>
          </p:nvPr>
        </p:nvSpPr>
        <p:spPr>
          <a:xfrm>
            <a:off x="2388750" y="0"/>
            <a:ext cx="6480720" cy="620688"/>
          </a:xfrm>
        </p:spPr>
        <p:txBody>
          <a:bodyPr/>
          <a:lstStyle/>
          <a:p>
            <a:pPr>
              <a:lnSpc>
                <a:spcPct val="150000"/>
              </a:lnSpc>
            </a:pPr>
            <a:r>
              <a:rPr lang="zh-CN" altLang="en-US" dirty="0"/>
              <a:t>变量泵</a:t>
            </a:r>
            <a:r>
              <a:rPr lang="en-US" altLang="zh-CN" dirty="0"/>
              <a:t>-</a:t>
            </a:r>
            <a:r>
              <a:rPr lang="zh-CN" altLang="en-US" dirty="0"/>
              <a:t>定量马达式调速回路</a:t>
            </a:r>
            <a:endParaRPr lang="en-US" altLang="zh-CN" dirty="0"/>
          </a:p>
        </p:txBody>
      </p:sp>
      <p:sp>
        <p:nvSpPr>
          <p:cNvPr id="3" name="内容占位符 2">
            <a:extLst>
              <a:ext uri="{FF2B5EF4-FFF2-40B4-BE49-F238E27FC236}">
                <a16:creationId xmlns:a16="http://schemas.microsoft.com/office/drawing/2014/main" id="{A56DE514-503A-4A8A-B8AB-5DFAB8F1A3CB}"/>
              </a:ext>
            </a:extLst>
          </p:cNvPr>
          <p:cNvSpPr>
            <a:spLocks noGrp="1"/>
          </p:cNvSpPr>
          <p:nvPr>
            <p:ph idx="1"/>
          </p:nvPr>
        </p:nvSpPr>
        <p:spPr>
          <a:xfrm>
            <a:off x="251520" y="764705"/>
            <a:ext cx="4829264" cy="1538049"/>
          </a:xfrm>
        </p:spPr>
        <p:txBody>
          <a:bodyPr/>
          <a:lstStyle/>
          <a:p>
            <a:pPr lvl="1">
              <a:lnSpc>
                <a:spcPct val="150000"/>
              </a:lnSpc>
              <a:buFont typeface="Wingdings" panose="05000000000000000000" pitchFamily="2" charset="2"/>
              <a:buChar char="Ø"/>
            </a:pPr>
            <a:r>
              <a:rPr lang="zh-CN" altLang="en-US" dirty="0"/>
              <a:t>液压马达转速：</a:t>
            </a:r>
            <a:br>
              <a:rPr lang="en-US" altLang="zh-CN" dirty="0"/>
            </a:br>
            <a:br>
              <a:rPr lang="en-US" altLang="zh-CN" dirty="0"/>
            </a:br>
            <a:br>
              <a:rPr lang="en-US" altLang="zh-CN" dirty="0"/>
            </a:br>
            <a:endParaRPr lang="zh-CN" altLang="en-US" dirty="0"/>
          </a:p>
        </p:txBody>
      </p:sp>
      <p:grpSp>
        <p:nvGrpSpPr>
          <p:cNvPr id="20" name="组合 19">
            <a:extLst>
              <a:ext uri="{FF2B5EF4-FFF2-40B4-BE49-F238E27FC236}">
                <a16:creationId xmlns:a16="http://schemas.microsoft.com/office/drawing/2014/main" id="{EE6FEC76-F615-4511-82F3-2DA5114AF181}"/>
              </a:ext>
            </a:extLst>
          </p:cNvPr>
          <p:cNvGrpSpPr/>
          <p:nvPr/>
        </p:nvGrpSpPr>
        <p:grpSpPr>
          <a:xfrm>
            <a:off x="4471636" y="3140968"/>
            <a:ext cx="4387225" cy="3691483"/>
            <a:chOff x="6581550" y="2698336"/>
            <a:chExt cx="2419253" cy="2035599"/>
          </a:xfrm>
        </p:grpSpPr>
        <p:grpSp>
          <p:nvGrpSpPr>
            <p:cNvPr id="4" name="组合 3">
              <a:extLst>
                <a:ext uri="{FF2B5EF4-FFF2-40B4-BE49-F238E27FC236}">
                  <a16:creationId xmlns:a16="http://schemas.microsoft.com/office/drawing/2014/main" id="{4D5B4CB8-5CF3-4974-8134-2A28B38A37E0}"/>
                </a:ext>
              </a:extLst>
            </p:cNvPr>
            <p:cNvGrpSpPr/>
            <p:nvPr/>
          </p:nvGrpSpPr>
          <p:grpSpPr>
            <a:xfrm>
              <a:off x="6581550" y="3137834"/>
              <a:ext cx="977809" cy="603456"/>
              <a:chOff x="556731" y="4859666"/>
              <a:chExt cx="1482104" cy="914682"/>
            </a:xfrm>
            <a:solidFill>
              <a:schemeClr val="bg1">
                <a:lumMod val="95000"/>
              </a:schemeClr>
            </a:solidFill>
          </p:grpSpPr>
          <p:sp>
            <p:nvSpPr>
              <p:cNvPr id="5" name="矩形 4">
                <a:extLst>
                  <a:ext uri="{FF2B5EF4-FFF2-40B4-BE49-F238E27FC236}">
                    <a16:creationId xmlns:a16="http://schemas.microsoft.com/office/drawing/2014/main" id="{87D508B5-390E-42CA-A77F-EFEF84DAB46C}"/>
                  </a:ext>
                </a:extLst>
              </p:cNvPr>
              <p:cNvSpPr/>
              <p:nvPr/>
            </p:nvSpPr>
            <p:spPr>
              <a:xfrm>
                <a:off x="556731" y="5197084"/>
                <a:ext cx="618787"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nvGrpSpPr>
              <p:cNvPr id="6" name="组合 5">
                <a:extLst>
                  <a:ext uri="{FF2B5EF4-FFF2-40B4-BE49-F238E27FC236}">
                    <a16:creationId xmlns:a16="http://schemas.microsoft.com/office/drawing/2014/main" id="{CE61A801-C12C-4CD3-9937-5C1BAB5FDAC5}"/>
                  </a:ext>
                </a:extLst>
              </p:cNvPr>
              <p:cNvGrpSpPr/>
              <p:nvPr/>
            </p:nvGrpSpPr>
            <p:grpSpPr>
              <a:xfrm>
                <a:off x="1124151" y="4859666"/>
                <a:ext cx="914684" cy="914682"/>
                <a:chOff x="1475656" y="3911173"/>
                <a:chExt cx="864096" cy="864096"/>
              </a:xfrm>
              <a:grpFill/>
            </p:grpSpPr>
            <p:sp>
              <p:nvSpPr>
                <p:cNvPr id="7" name="椭圆 6">
                  <a:extLst>
                    <a:ext uri="{FF2B5EF4-FFF2-40B4-BE49-F238E27FC236}">
                      <a16:creationId xmlns:a16="http://schemas.microsoft.com/office/drawing/2014/main" id="{AA7EC4CE-78B0-48D3-8C43-C7A14AABAABD}"/>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sp>
              <p:nvSpPr>
                <p:cNvPr id="8" name="等腰三角形 7">
                  <a:extLst>
                    <a:ext uri="{FF2B5EF4-FFF2-40B4-BE49-F238E27FC236}">
                      <a16:creationId xmlns:a16="http://schemas.microsoft.com/office/drawing/2014/main" id="{778BFB65-95F8-4244-A302-CB7EC31BAAD7}"/>
                    </a:ext>
                  </a:extLst>
                </p:cNvPr>
                <p:cNvSpPr/>
                <p:nvPr/>
              </p:nvSpPr>
              <p:spPr>
                <a:xfrm>
                  <a:off x="1765075" y="3918846"/>
                  <a:ext cx="285259" cy="203234"/>
                </a:xfrm>
                <a:prstGeom prst="triangle">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grpSp>
        <p:grpSp>
          <p:nvGrpSpPr>
            <p:cNvPr id="9" name="组合 8">
              <a:extLst>
                <a:ext uri="{FF2B5EF4-FFF2-40B4-BE49-F238E27FC236}">
                  <a16:creationId xmlns:a16="http://schemas.microsoft.com/office/drawing/2014/main" id="{B2306726-2E0D-4ED3-B5CE-99A64E5EE1CF}"/>
                </a:ext>
              </a:extLst>
            </p:cNvPr>
            <p:cNvGrpSpPr/>
            <p:nvPr/>
          </p:nvGrpSpPr>
          <p:grpSpPr>
            <a:xfrm>
              <a:off x="8060416" y="3137837"/>
              <a:ext cx="940387" cy="603456"/>
              <a:chOff x="1124151" y="4859667"/>
              <a:chExt cx="1425382" cy="914682"/>
            </a:xfrm>
            <a:solidFill>
              <a:schemeClr val="bg1">
                <a:lumMod val="95000"/>
              </a:schemeClr>
            </a:solidFill>
          </p:grpSpPr>
          <p:sp>
            <p:nvSpPr>
              <p:cNvPr id="10" name="矩形 9">
                <a:extLst>
                  <a:ext uri="{FF2B5EF4-FFF2-40B4-BE49-F238E27FC236}">
                    <a16:creationId xmlns:a16="http://schemas.microsoft.com/office/drawing/2014/main" id="{39344CC0-C480-49D8-B4F4-CA1BDF4A09E1}"/>
                  </a:ext>
                </a:extLst>
              </p:cNvPr>
              <p:cNvSpPr/>
              <p:nvPr/>
            </p:nvSpPr>
            <p:spPr>
              <a:xfrm>
                <a:off x="1930746" y="5197084"/>
                <a:ext cx="618787"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nvGrpSpPr>
              <p:cNvPr id="11" name="组合 10">
                <a:extLst>
                  <a:ext uri="{FF2B5EF4-FFF2-40B4-BE49-F238E27FC236}">
                    <a16:creationId xmlns:a16="http://schemas.microsoft.com/office/drawing/2014/main" id="{20C271E2-437C-4251-A94E-352784AD17DD}"/>
                  </a:ext>
                </a:extLst>
              </p:cNvPr>
              <p:cNvGrpSpPr/>
              <p:nvPr/>
            </p:nvGrpSpPr>
            <p:grpSpPr>
              <a:xfrm>
                <a:off x="1124151" y="4859667"/>
                <a:ext cx="914684" cy="914682"/>
                <a:chOff x="1475656" y="3911173"/>
                <a:chExt cx="864096" cy="864096"/>
              </a:xfrm>
              <a:grpFill/>
            </p:grpSpPr>
            <p:sp>
              <p:nvSpPr>
                <p:cNvPr id="12" name="椭圆 11">
                  <a:extLst>
                    <a:ext uri="{FF2B5EF4-FFF2-40B4-BE49-F238E27FC236}">
                      <a16:creationId xmlns:a16="http://schemas.microsoft.com/office/drawing/2014/main" id="{89EC4878-9750-4C47-9AF4-040B93A81DB4}"/>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sp>
              <p:nvSpPr>
                <p:cNvPr id="13" name="等腰三角形 12">
                  <a:extLst>
                    <a:ext uri="{FF2B5EF4-FFF2-40B4-BE49-F238E27FC236}">
                      <a16:creationId xmlns:a16="http://schemas.microsoft.com/office/drawing/2014/main" id="{CE40D0B0-B1F7-4C6D-BACE-8685BB7C442F}"/>
                    </a:ext>
                  </a:extLst>
                </p:cNvPr>
                <p:cNvSpPr/>
                <p:nvPr/>
              </p:nvSpPr>
              <p:spPr>
                <a:xfrm flipV="1">
                  <a:off x="1788932" y="3930405"/>
                  <a:ext cx="228224" cy="176228"/>
                </a:xfrm>
                <a:prstGeom prst="triangle">
                  <a:avLst>
                    <a:gd name="adj" fmla="val 50000"/>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grpSp>
        </p:grpSp>
        <p:sp>
          <p:nvSpPr>
            <p:cNvPr id="14" name="任意多边形: 形状 13">
              <a:extLst>
                <a:ext uri="{FF2B5EF4-FFF2-40B4-BE49-F238E27FC236}">
                  <a16:creationId xmlns:a16="http://schemas.microsoft.com/office/drawing/2014/main" id="{A4DF8EA6-DB31-4FED-8495-4C74FDC49C11}"/>
                </a:ext>
              </a:extLst>
            </p:cNvPr>
            <p:cNvSpPr/>
            <p:nvPr/>
          </p:nvSpPr>
          <p:spPr>
            <a:xfrm>
              <a:off x="7257630" y="2698336"/>
              <a:ext cx="1108510" cy="452932"/>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n w="28575">
                  <a:solidFill>
                    <a:schemeClr val="tx1"/>
                  </a:solidFill>
                </a:ln>
              </a:endParaRPr>
            </a:p>
          </p:txBody>
        </p:sp>
        <p:cxnSp>
          <p:nvCxnSpPr>
            <p:cNvPr id="15" name="直接箭头连接符 14">
              <a:extLst>
                <a:ext uri="{FF2B5EF4-FFF2-40B4-BE49-F238E27FC236}">
                  <a16:creationId xmlns:a16="http://schemas.microsoft.com/office/drawing/2014/main" id="{1D980D22-900C-4ED1-BE1D-8699DE50CAB6}"/>
                </a:ext>
              </a:extLst>
            </p:cNvPr>
            <p:cNvCxnSpPr/>
            <p:nvPr/>
          </p:nvCxnSpPr>
          <p:spPr>
            <a:xfrm flipV="1">
              <a:off x="7012193" y="3044398"/>
              <a:ext cx="558652" cy="790327"/>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6" name="任意多边形: 形状 15">
              <a:extLst>
                <a:ext uri="{FF2B5EF4-FFF2-40B4-BE49-F238E27FC236}">
                  <a16:creationId xmlns:a16="http://schemas.microsoft.com/office/drawing/2014/main" id="{A7774A8A-4C13-4962-A557-B01E7CB20D7D}"/>
                </a:ext>
              </a:extLst>
            </p:cNvPr>
            <p:cNvSpPr/>
            <p:nvPr/>
          </p:nvSpPr>
          <p:spPr>
            <a:xfrm flipV="1">
              <a:off x="7257630" y="3735121"/>
              <a:ext cx="1108510" cy="356956"/>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n w="28575">
                  <a:solidFill>
                    <a:schemeClr val="tx1"/>
                  </a:solidFill>
                </a:ln>
              </a:endParaRPr>
            </a:p>
          </p:txBody>
        </p:sp>
        <p:sp>
          <p:nvSpPr>
            <p:cNvPr id="17" name="弧形 16">
              <a:extLst>
                <a:ext uri="{FF2B5EF4-FFF2-40B4-BE49-F238E27FC236}">
                  <a16:creationId xmlns:a16="http://schemas.microsoft.com/office/drawing/2014/main" id="{7A61B171-9244-47E6-93D8-73176973CA42}"/>
                </a:ext>
              </a:extLst>
            </p:cNvPr>
            <p:cNvSpPr/>
            <p:nvPr/>
          </p:nvSpPr>
          <p:spPr>
            <a:xfrm>
              <a:off x="7275477" y="3136554"/>
              <a:ext cx="408241" cy="603456"/>
            </a:xfrm>
            <a:prstGeom prst="arc">
              <a:avLst>
                <a:gd name="adj1" fmla="val 17283902"/>
                <a:gd name="adj2" fmla="val 4390572"/>
              </a:avLst>
            </a:prstGeom>
            <a:ln w="38100">
              <a:headEnd type="triangle" w="med" len="med"/>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ln w="28575">
                  <a:solidFill>
                    <a:schemeClr val="tx1"/>
                  </a:solidFill>
                </a:ln>
              </a:endParaRPr>
            </a:p>
          </p:txBody>
        </p:sp>
        <p:sp>
          <p:nvSpPr>
            <p:cNvPr id="18" name="弧形 17">
              <a:extLst>
                <a:ext uri="{FF2B5EF4-FFF2-40B4-BE49-F238E27FC236}">
                  <a16:creationId xmlns:a16="http://schemas.microsoft.com/office/drawing/2014/main" id="{C69DC2B2-B8F3-4276-ACCB-9964B8224545}"/>
                </a:ext>
              </a:extLst>
            </p:cNvPr>
            <p:cNvSpPr/>
            <p:nvPr/>
          </p:nvSpPr>
          <p:spPr>
            <a:xfrm flipH="1" flipV="1">
              <a:off x="7924347" y="3153134"/>
              <a:ext cx="403989" cy="603455"/>
            </a:xfrm>
            <a:prstGeom prst="arc">
              <a:avLst>
                <a:gd name="adj1" fmla="val 17283902"/>
                <a:gd name="adj2" fmla="val 4390572"/>
              </a:avLst>
            </a:prstGeom>
            <a:ln w="38100">
              <a:headEnd type="triangle" w="med" len="med"/>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ln w="28575">
                  <a:solidFill>
                    <a:schemeClr val="tx1"/>
                  </a:solidFill>
                </a:ln>
              </a:endParaRPr>
            </a:p>
          </p:txBody>
        </p:sp>
        <p:sp>
          <p:nvSpPr>
            <p:cNvPr id="19" name="Content Placeholder 2">
              <a:extLst>
                <a:ext uri="{FF2B5EF4-FFF2-40B4-BE49-F238E27FC236}">
                  <a16:creationId xmlns:a16="http://schemas.microsoft.com/office/drawing/2014/main" id="{E58E5B2A-8624-47D8-899B-198B661D4646}"/>
                </a:ext>
              </a:extLst>
            </p:cNvPr>
            <p:cNvSpPr txBox="1">
              <a:spLocks/>
            </p:cNvSpPr>
            <p:nvPr/>
          </p:nvSpPr>
          <p:spPr bwMode="auto">
            <a:xfrm>
              <a:off x="6731288" y="4365104"/>
              <a:ext cx="2161192" cy="3688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2000" kern="0" dirty="0">
                  <a:latin typeface="黑体" panose="02010609060101010101" pitchFamily="49" charset="-122"/>
                  <a:ea typeface="黑体" panose="02010609060101010101" pitchFamily="49" charset="-122"/>
                </a:rPr>
                <a:t>变量泵</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定量马达式</a:t>
              </a:r>
              <a:endParaRPr lang="en-US" altLang="zh-CN" sz="2000" kern="0" dirty="0">
                <a:latin typeface="黑体" panose="02010609060101010101" pitchFamily="49" charset="-122"/>
                <a:ea typeface="黑体" panose="02010609060101010101" pitchFamily="49" charset="-122"/>
              </a:endParaRPr>
            </a:p>
          </p:txBody>
        </p:sp>
      </p:gr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56CCC757-476F-4703-85A0-3F02B7CAB2A8}"/>
                  </a:ext>
                </a:extLst>
              </p:cNvPr>
              <p:cNvSpPr/>
              <p:nvPr/>
            </p:nvSpPr>
            <p:spPr>
              <a:xfrm>
                <a:off x="413134" y="1400489"/>
                <a:ext cx="4416978" cy="86344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i="1">
                              <a:latin typeface="Cambria Math" panose="02040503050406030204" pitchFamily="18" charset="0"/>
                            </a:rPr>
                            <m:t>𝑀</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1</m:t>
                              </m:r>
                            </m:sub>
                          </m:sSub>
                          <m:r>
                            <m:rPr>
                              <m:sty m:val="p"/>
                            </m:rPr>
                            <a:rPr lang="en-US" altLang="zh-CN" sz="2400">
                              <a:latin typeface="Cambria Math" panose="02040503050406030204" pitchFamily="18" charset="0"/>
                            </a:rPr>
                            <m:t>Δ</m:t>
                          </m:r>
                          <m:r>
                            <a:rPr lang="en-US" altLang="zh-CN" sz="2400" i="1">
                              <a:latin typeface="Cambria Math" panose="02040503050406030204" pitchFamily="18" charset="0"/>
                            </a:rPr>
                            <m:t>𝑝</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𝑀</m:t>
                              </m:r>
                            </m:sub>
                          </m:sSub>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𝑝</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i="1">
                                  <a:latin typeface="Cambria Math" panose="02040503050406030204" pitchFamily="18" charset="0"/>
                                </a:rPr>
                                <m:t>𝑝</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1</m:t>
                              </m:r>
                            </m:sub>
                          </m:sSub>
                          <m:r>
                            <m:rPr>
                              <m:sty m:val="p"/>
                            </m:rPr>
                            <a:rPr lang="en-US" altLang="zh-CN" sz="2400">
                              <a:latin typeface="Cambria Math" panose="02040503050406030204" pitchFamily="18" charset="0"/>
                            </a:rPr>
                            <m:t>Δ</m:t>
                          </m:r>
                          <m:r>
                            <a:rPr lang="en-US" altLang="zh-CN" sz="2400" i="1">
                              <a:latin typeface="Cambria Math" panose="02040503050406030204" pitchFamily="18" charset="0"/>
                            </a:rPr>
                            <m:t>𝑝</m:t>
                          </m:r>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𝑀</m:t>
                              </m:r>
                            </m:sub>
                          </m:sSub>
                        </m:den>
                      </m:f>
                    </m:oMath>
                  </m:oMathPara>
                </a14:m>
                <a:endParaRPr lang="zh-CN" altLang="en-US" sz="2400" dirty="0"/>
              </a:p>
            </p:txBody>
          </p:sp>
        </mc:Choice>
        <mc:Fallback xmlns="">
          <p:sp>
            <p:nvSpPr>
              <p:cNvPr id="21" name="矩形 20">
                <a:extLst>
                  <a:ext uri="{FF2B5EF4-FFF2-40B4-BE49-F238E27FC236}">
                    <a16:creationId xmlns:a16="http://schemas.microsoft.com/office/drawing/2014/main" id="{56CCC757-476F-4703-85A0-3F02B7CAB2A8}"/>
                  </a:ext>
                </a:extLst>
              </p:cNvPr>
              <p:cNvSpPr>
                <a:spLocks noRot="1" noChangeAspect="1" noMove="1" noResize="1" noEditPoints="1" noAdjustHandles="1" noChangeArrowheads="1" noChangeShapeType="1" noTextEdit="1"/>
              </p:cNvSpPr>
              <p:nvPr/>
            </p:nvSpPr>
            <p:spPr>
              <a:xfrm>
                <a:off x="413134" y="1400489"/>
                <a:ext cx="4416978" cy="863441"/>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591D7FE0-9760-4B41-ABBB-A0541464DFAF}"/>
                  </a:ext>
                </a:extLst>
              </p:cNvPr>
              <p:cNvSpPr/>
              <p:nvPr/>
            </p:nvSpPr>
            <p:spPr>
              <a:xfrm>
                <a:off x="8160945" y="4690267"/>
                <a:ext cx="758655"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i="1">
                              <a:latin typeface="Cambria Math" panose="02040503050406030204" pitchFamily="18" charset="0"/>
                            </a:rPr>
                            <m:t>𝑀</m:t>
                          </m:r>
                        </m:sub>
                      </m:sSub>
                    </m:oMath>
                  </m:oMathPara>
                </a14:m>
                <a:endParaRPr lang="zh-CN" altLang="en-US" sz="2400" dirty="0"/>
              </a:p>
            </p:txBody>
          </p:sp>
        </mc:Choice>
        <mc:Fallback xmlns="">
          <p:sp>
            <p:nvSpPr>
              <p:cNvPr id="23" name="矩形 22">
                <a:extLst>
                  <a:ext uri="{FF2B5EF4-FFF2-40B4-BE49-F238E27FC236}">
                    <a16:creationId xmlns:a16="http://schemas.microsoft.com/office/drawing/2014/main" id="{591D7FE0-9760-4B41-ABBB-A0541464DFAF}"/>
                  </a:ext>
                </a:extLst>
              </p:cNvPr>
              <p:cNvSpPr>
                <a:spLocks noRot="1" noChangeAspect="1" noMove="1" noResize="1" noEditPoints="1" noAdjustHandles="1" noChangeArrowheads="1" noChangeShapeType="1" noTextEdit="1"/>
              </p:cNvSpPr>
              <p:nvPr/>
            </p:nvSpPr>
            <p:spPr>
              <a:xfrm>
                <a:off x="8160945" y="4690267"/>
                <a:ext cx="758655" cy="461665"/>
              </a:xfrm>
              <a:prstGeom prst="rect">
                <a:avLst/>
              </a:prstGeom>
              <a:blipFill>
                <a:blip r:embed="rId3"/>
                <a:stretch>
                  <a:fillRect b="-2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矩形 26">
                <a:extLst>
                  <a:ext uri="{FF2B5EF4-FFF2-40B4-BE49-F238E27FC236}">
                    <a16:creationId xmlns:a16="http://schemas.microsoft.com/office/drawing/2014/main" id="{72DE8750-75B3-4C8B-AF79-A81BEA18B3CC}"/>
                  </a:ext>
                </a:extLst>
              </p:cNvPr>
              <p:cNvSpPr/>
              <p:nvPr/>
            </p:nvSpPr>
            <p:spPr>
              <a:xfrm>
                <a:off x="4553146" y="4678288"/>
                <a:ext cx="690378" cy="490199"/>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b="0" i="1" smtClean="0">
                              <a:latin typeface="Cambria Math" panose="02040503050406030204" pitchFamily="18" charset="0"/>
                            </a:rPr>
                            <m:t>𝑝</m:t>
                          </m:r>
                        </m:sub>
                      </m:sSub>
                    </m:oMath>
                  </m:oMathPara>
                </a14:m>
                <a:endParaRPr lang="zh-CN" altLang="en-US" sz="2400" dirty="0"/>
              </a:p>
            </p:txBody>
          </p:sp>
        </mc:Choice>
        <mc:Fallback xmlns="">
          <p:sp>
            <p:nvSpPr>
              <p:cNvPr id="27" name="矩形 26">
                <a:extLst>
                  <a:ext uri="{FF2B5EF4-FFF2-40B4-BE49-F238E27FC236}">
                    <a16:creationId xmlns:a16="http://schemas.microsoft.com/office/drawing/2014/main" id="{72DE8750-75B3-4C8B-AF79-A81BEA18B3CC}"/>
                  </a:ext>
                </a:extLst>
              </p:cNvPr>
              <p:cNvSpPr>
                <a:spLocks noRot="1" noChangeAspect="1" noMove="1" noResize="1" noEditPoints="1" noAdjustHandles="1" noChangeArrowheads="1" noChangeShapeType="1" noTextEdit="1"/>
              </p:cNvSpPr>
              <p:nvPr/>
            </p:nvSpPr>
            <p:spPr>
              <a:xfrm>
                <a:off x="4553146" y="4678288"/>
                <a:ext cx="690378" cy="490199"/>
              </a:xfrm>
              <a:prstGeom prst="rect">
                <a:avLst/>
              </a:prstGeom>
              <a:blipFill>
                <a:blip r:embed="rId4"/>
                <a:stretch>
                  <a:fillRect b="-617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730BF31B-5BB6-4E67-89A3-0C6DFEF1871A}"/>
                  </a:ext>
                </a:extLst>
              </p:cNvPr>
              <p:cNvSpPr/>
              <p:nvPr/>
            </p:nvSpPr>
            <p:spPr>
              <a:xfrm>
                <a:off x="8185380" y="3852277"/>
                <a:ext cx="727681" cy="46166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𝑀</m:t>
                          </m:r>
                        </m:sub>
                      </m:sSub>
                    </m:oMath>
                  </m:oMathPara>
                </a14:m>
                <a:endParaRPr lang="zh-CN" altLang="en-US" sz="2400" dirty="0"/>
              </a:p>
            </p:txBody>
          </p:sp>
        </mc:Choice>
        <mc:Fallback xmlns="">
          <p:sp>
            <p:nvSpPr>
              <p:cNvPr id="29" name="矩形 28">
                <a:extLst>
                  <a:ext uri="{FF2B5EF4-FFF2-40B4-BE49-F238E27FC236}">
                    <a16:creationId xmlns:a16="http://schemas.microsoft.com/office/drawing/2014/main" id="{730BF31B-5BB6-4E67-89A3-0C6DFEF1871A}"/>
                  </a:ext>
                </a:extLst>
              </p:cNvPr>
              <p:cNvSpPr>
                <a:spLocks noRot="1" noChangeAspect="1" noMove="1" noResize="1" noEditPoints="1" noAdjustHandles="1" noChangeArrowheads="1" noChangeShapeType="1" noTextEdit="1"/>
              </p:cNvSpPr>
              <p:nvPr/>
            </p:nvSpPr>
            <p:spPr>
              <a:xfrm>
                <a:off x="8185380" y="3852277"/>
                <a:ext cx="727681" cy="461665"/>
              </a:xfrm>
              <a:prstGeom prst="rect">
                <a:avLst/>
              </a:prstGeom>
              <a:blipFill>
                <a:blip r:embed="rId5"/>
                <a:stretch>
                  <a:fillRect b="-131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内容占位符 2">
                <a:extLst>
                  <a:ext uri="{FF2B5EF4-FFF2-40B4-BE49-F238E27FC236}">
                    <a16:creationId xmlns:a16="http://schemas.microsoft.com/office/drawing/2014/main" id="{4206A086-520B-4D13-BC7A-107BBF3F9C37}"/>
                  </a:ext>
                </a:extLst>
              </p:cNvPr>
              <p:cNvSpPr txBox="1">
                <a:spLocks/>
              </p:cNvSpPr>
              <p:nvPr/>
            </p:nvSpPr>
            <p:spPr bwMode="auto">
              <a:xfrm>
                <a:off x="4707926" y="828968"/>
                <a:ext cx="4563219" cy="153804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lang="en-US" sz="2400" dirty="0" smtClean="0">
                    <a:solidFill>
                      <a:schemeClr val="tx1"/>
                    </a:solidFill>
                    <a:latin typeface="黑体" panose="02010609060101010101" pitchFamily="49" charset="-122"/>
                    <a:ea typeface="黑体" panose="02010609060101010101" pitchFamily="49" charset="-122"/>
                    <a:cs typeface="+mn-cs"/>
                  </a:defRPr>
                </a:lvl1pPr>
                <a:lvl2pPr marL="342000" indent="-342900" algn="l" rtl="0" eaLnBrk="0" fontAlgn="base" hangingPunct="0">
                  <a:spcBef>
                    <a:spcPct val="20000"/>
                  </a:spcBef>
                  <a:spcAft>
                    <a:spcPct val="0"/>
                  </a:spcAft>
                  <a:buFont typeface="Arial" panose="020B0604020202020204" pitchFamily="34" charset="0"/>
                  <a:buChar char="•"/>
                  <a:defRPr lang="en-US" sz="2000" dirty="0" smtClean="0">
                    <a:solidFill>
                      <a:schemeClr val="tx1"/>
                    </a:solidFill>
                    <a:latin typeface="黑体" panose="02010609060101010101" pitchFamily="49" charset="-122"/>
                    <a:ea typeface="黑体" panose="02010609060101010101" pitchFamily="49" charset="-122"/>
                    <a:cs typeface="+mn-cs"/>
                  </a:defRPr>
                </a:lvl2pPr>
                <a:lvl3pPr marL="1143000" indent="-228600" algn="l" rtl="0" eaLnBrk="0" fontAlgn="base" hangingPunct="0">
                  <a:spcBef>
                    <a:spcPct val="20000"/>
                  </a:spcBef>
                  <a:spcAft>
                    <a:spcPct val="0"/>
                  </a:spcAft>
                  <a:buFont typeface="Wingdings" panose="05000000000000000000" pitchFamily="2" charset="2"/>
                  <a:buChar char="Ø"/>
                  <a:defRPr sz="18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lvl="1">
                  <a:lnSpc>
                    <a:spcPct val="150000"/>
                  </a:lnSpc>
                  <a:buFont typeface="Wingdings" panose="05000000000000000000" pitchFamily="2" charset="2"/>
                  <a:buChar char="Ø"/>
                </a:pPr>
                <a:r>
                  <a:rPr lang="zh-CN" altLang="en-US" kern="0" dirty="0"/>
                  <a:t>液压马达转矩：</a:t>
                </a:r>
                <a:br>
                  <a:rPr lang="zh-CN" altLang="en-US" kern="0" dirty="0"/>
                </a:br>
                <a14:m>
                  <m:oMath xmlns:m="http://schemas.openxmlformats.org/officeDocument/2006/math">
                    <m:sSub>
                      <m:sSubPr>
                        <m:ctrlPr>
                          <a:rPr lang="ar-AE" altLang="zh-CN" sz="2400" i="1" kern="0">
                            <a:latin typeface="Cambria Math" panose="02040503050406030204" pitchFamily="18" charset="0"/>
                          </a:rPr>
                        </m:ctrlPr>
                      </m:sSubPr>
                      <m:e>
                        <m:r>
                          <a:rPr lang="zh-CN" altLang="ar-AE" sz="2400" i="1" kern="0">
                            <a:latin typeface="Cambria Math" panose="02040503050406030204" pitchFamily="18" charset="0"/>
                          </a:rPr>
                          <m:t>𝑇</m:t>
                        </m:r>
                      </m:e>
                      <m:sub>
                        <m:r>
                          <a:rPr lang="zh-CN" altLang="ar-AE" sz="2400" i="1" kern="0">
                            <a:latin typeface="Cambria Math" panose="02040503050406030204" pitchFamily="18" charset="0"/>
                          </a:rPr>
                          <m:t>𝑀</m:t>
                        </m:r>
                      </m:sub>
                    </m:sSub>
                    <m:r>
                      <a:rPr lang="ar-AE" altLang="zh-CN" sz="2400" i="1" kern="0">
                        <a:latin typeface="Cambria Math" panose="02040503050406030204" pitchFamily="18" charset="0"/>
                      </a:rPr>
                      <m:t>=</m:t>
                    </m:r>
                    <m:f>
                      <m:fPr>
                        <m:ctrlPr>
                          <a:rPr lang="ar-AE" altLang="zh-CN" sz="2400" i="1" kern="0">
                            <a:latin typeface="Cambria Math" panose="02040503050406030204" pitchFamily="18" charset="0"/>
                          </a:rPr>
                        </m:ctrlPr>
                      </m:fPr>
                      <m:num>
                        <m:r>
                          <m:rPr>
                            <m:sty m:val="p"/>
                          </m:rPr>
                          <a:rPr lang="el-GR" altLang="zh-CN" sz="2400" kern="0">
                            <a:latin typeface="Cambria Math" panose="02040503050406030204" pitchFamily="18" charset="0"/>
                          </a:rPr>
                          <m:t>Δ</m:t>
                        </m:r>
                        <m:r>
                          <a:rPr lang="zh-CN" altLang="el-GR" sz="2400" i="1" kern="0">
                            <a:latin typeface="Cambria Math" panose="02040503050406030204" pitchFamily="18" charset="0"/>
                          </a:rPr>
                          <m:t>𝑝</m:t>
                        </m:r>
                        <m:sSub>
                          <m:sSubPr>
                            <m:ctrlPr>
                              <a:rPr lang="ar-AE" altLang="zh-CN" sz="2400" i="1" kern="0">
                                <a:latin typeface="Cambria Math" panose="02040503050406030204" pitchFamily="18" charset="0"/>
                              </a:rPr>
                            </m:ctrlPr>
                          </m:sSubPr>
                          <m:e>
                            <m:r>
                              <a:rPr lang="zh-CN" altLang="ar-AE" sz="2400" i="1" kern="0">
                                <a:latin typeface="Cambria Math" panose="02040503050406030204" pitchFamily="18" charset="0"/>
                              </a:rPr>
                              <m:t>𝑉</m:t>
                            </m:r>
                          </m:e>
                          <m:sub>
                            <m:r>
                              <a:rPr lang="zh-CN" altLang="ar-AE" sz="2400" i="1" kern="0">
                                <a:latin typeface="Cambria Math" panose="02040503050406030204" pitchFamily="18" charset="0"/>
                              </a:rPr>
                              <m:t>𝑚</m:t>
                            </m:r>
                          </m:sub>
                        </m:sSub>
                      </m:num>
                      <m:den>
                        <m:r>
                          <a:rPr lang="ar-AE" altLang="zh-CN" sz="2400" i="1" kern="0">
                            <a:latin typeface="Cambria Math" panose="02040503050406030204" pitchFamily="18" charset="0"/>
                          </a:rPr>
                          <m:t>2</m:t>
                        </m:r>
                        <m:r>
                          <a:rPr lang="zh-CN" altLang="ar-AE" sz="2400" i="1" kern="0">
                            <a:latin typeface="Cambria Math" panose="02040503050406030204" pitchFamily="18" charset="0"/>
                          </a:rPr>
                          <m:t>𝜋</m:t>
                        </m:r>
                      </m:den>
                    </m:f>
                    <m:r>
                      <a:rPr lang="ar-AE" altLang="zh-CN" sz="2400" i="1" kern="0">
                        <a:latin typeface="Cambria Math" panose="02040503050406030204" pitchFamily="18" charset="0"/>
                      </a:rPr>
                      <m:t>−</m:t>
                    </m:r>
                    <m:sSub>
                      <m:sSubPr>
                        <m:ctrlPr>
                          <a:rPr lang="ar-AE" altLang="zh-CN" sz="2400" i="1" kern="0">
                            <a:latin typeface="Cambria Math" panose="02040503050406030204" pitchFamily="18" charset="0"/>
                          </a:rPr>
                        </m:ctrlPr>
                      </m:sSubPr>
                      <m:e>
                        <m:r>
                          <a:rPr lang="zh-CN" altLang="ar-AE" sz="2400" i="1" kern="0">
                            <a:latin typeface="Cambria Math" panose="02040503050406030204" pitchFamily="18" charset="0"/>
                          </a:rPr>
                          <m:t>𝑘</m:t>
                        </m:r>
                      </m:e>
                      <m:sub>
                        <m:r>
                          <a:rPr lang="zh-CN" altLang="ar-AE" sz="2400" i="1" kern="0">
                            <a:latin typeface="Cambria Math" panose="02040503050406030204" pitchFamily="18" charset="0"/>
                          </a:rPr>
                          <m:t>𝑇</m:t>
                        </m:r>
                      </m:sub>
                    </m:sSub>
                    <m:sSub>
                      <m:sSubPr>
                        <m:ctrlPr>
                          <a:rPr lang="ar-AE" altLang="zh-CN" sz="2400" i="1" kern="0">
                            <a:latin typeface="Cambria Math" panose="02040503050406030204" pitchFamily="18" charset="0"/>
                          </a:rPr>
                        </m:ctrlPr>
                      </m:sSubPr>
                      <m:e>
                        <m:r>
                          <a:rPr lang="zh-CN" altLang="ar-AE" sz="2400" i="1" kern="0">
                            <a:latin typeface="Cambria Math" panose="02040503050406030204" pitchFamily="18" charset="0"/>
                          </a:rPr>
                          <m:t>𝑛</m:t>
                        </m:r>
                      </m:e>
                      <m:sub>
                        <m:r>
                          <a:rPr lang="zh-CN" altLang="ar-AE" sz="2400" i="1" kern="0">
                            <a:latin typeface="Cambria Math" panose="02040503050406030204" pitchFamily="18" charset="0"/>
                          </a:rPr>
                          <m:t>𝑀</m:t>
                        </m:r>
                      </m:sub>
                    </m:sSub>
                  </m:oMath>
                </a14:m>
                <a:br>
                  <a:rPr lang="ar-AE" altLang="zh-CN" kern="0" dirty="0"/>
                </a:br>
                <a:endParaRPr lang="ar-AE" altLang="zh-CN" kern="0" dirty="0"/>
              </a:p>
            </p:txBody>
          </p:sp>
        </mc:Choice>
        <mc:Fallback xmlns="">
          <p:sp>
            <p:nvSpPr>
              <p:cNvPr id="30" name="内容占位符 2">
                <a:extLst>
                  <a:ext uri="{FF2B5EF4-FFF2-40B4-BE49-F238E27FC236}">
                    <a16:creationId xmlns:a16="http://schemas.microsoft.com/office/drawing/2014/main" id="{4206A086-520B-4D13-BC7A-107BBF3F9C37}"/>
                  </a:ext>
                </a:extLst>
              </p:cNvPr>
              <p:cNvSpPr txBox="1">
                <a:spLocks noRot="1" noChangeAspect="1" noMove="1" noResize="1" noEditPoints="1" noAdjustHandles="1" noChangeArrowheads="1" noChangeShapeType="1" noTextEdit="1"/>
              </p:cNvSpPr>
              <p:nvPr/>
            </p:nvSpPr>
            <p:spPr bwMode="auto">
              <a:xfrm>
                <a:off x="4707926" y="828968"/>
                <a:ext cx="4563219" cy="1538049"/>
              </a:xfrm>
              <a:prstGeom prst="rect">
                <a:avLst/>
              </a:prstGeom>
              <a:blipFill>
                <a:blip r:embed="rId6"/>
                <a:stretch>
                  <a:fillRect l="-1202"/>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4" name="内容占位符 2">
                <a:extLst>
                  <a:ext uri="{FF2B5EF4-FFF2-40B4-BE49-F238E27FC236}">
                    <a16:creationId xmlns:a16="http://schemas.microsoft.com/office/drawing/2014/main" id="{0027DEBF-DEBE-4D8F-A08B-84E34E3BDA9A}"/>
                  </a:ext>
                </a:extLst>
              </p:cNvPr>
              <p:cNvSpPr txBox="1">
                <a:spLocks/>
              </p:cNvSpPr>
              <p:nvPr/>
            </p:nvSpPr>
            <p:spPr bwMode="auto">
              <a:xfrm>
                <a:off x="346493" y="4997982"/>
                <a:ext cx="3331330" cy="178516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lang="en-US" sz="2400" dirty="0" smtClean="0">
                    <a:solidFill>
                      <a:schemeClr val="tx1"/>
                    </a:solidFill>
                    <a:latin typeface="黑体" panose="02010609060101010101" pitchFamily="49" charset="-122"/>
                    <a:ea typeface="黑体" panose="02010609060101010101" pitchFamily="49" charset="-122"/>
                    <a:cs typeface="+mn-cs"/>
                  </a:defRPr>
                </a:lvl1pPr>
                <a:lvl2pPr marL="342000" indent="-342900" algn="l" rtl="0" eaLnBrk="0" fontAlgn="base" hangingPunct="0">
                  <a:spcBef>
                    <a:spcPct val="20000"/>
                  </a:spcBef>
                  <a:spcAft>
                    <a:spcPct val="0"/>
                  </a:spcAft>
                  <a:buFont typeface="Arial" panose="020B0604020202020204" pitchFamily="34" charset="0"/>
                  <a:buChar char="•"/>
                  <a:defRPr lang="en-US" sz="2000" dirty="0" smtClean="0">
                    <a:solidFill>
                      <a:schemeClr val="tx1"/>
                    </a:solidFill>
                    <a:latin typeface="黑体" panose="02010609060101010101" pitchFamily="49" charset="-122"/>
                    <a:ea typeface="黑体" panose="02010609060101010101" pitchFamily="49" charset="-122"/>
                    <a:cs typeface="+mn-cs"/>
                  </a:defRPr>
                </a:lvl2pPr>
                <a:lvl3pPr marL="1143000" indent="-228600" algn="l" rtl="0" eaLnBrk="0" fontAlgn="base" hangingPunct="0">
                  <a:spcBef>
                    <a:spcPct val="20000"/>
                  </a:spcBef>
                  <a:spcAft>
                    <a:spcPct val="0"/>
                  </a:spcAft>
                  <a:buFont typeface="Wingdings" panose="05000000000000000000" pitchFamily="2" charset="2"/>
                  <a:buChar char="Ø"/>
                  <a:defRPr sz="18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lvl="1" indent="0">
                  <a:lnSpc>
                    <a:spcPct val="150000"/>
                  </a:lnSpc>
                  <a:buNone/>
                </a:pPr>
                <a:r>
                  <a:rPr lang="zh-CN" altLang="en-US" sz="1800" kern="0" dirty="0"/>
                  <a:t>式中</a:t>
                </a:r>
                <a:br>
                  <a:rPr lang="ar-AE" altLang="zh-CN" sz="1800" kern="0" dirty="0"/>
                </a:br>
                <a14:m>
                  <m:oMath xmlns:m="http://schemas.openxmlformats.org/officeDocument/2006/math">
                    <m:r>
                      <m:rPr>
                        <m:sty m:val="p"/>
                      </m:rPr>
                      <a:rPr lang="el-GR" altLang="zh-CN" sz="1800" kern="0">
                        <a:latin typeface="Cambria Math" panose="02040503050406030204" pitchFamily="18" charset="0"/>
                      </a:rPr>
                      <m:t>Δ</m:t>
                    </m:r>
                    <m:r>
                      <a:rPr lang="zh-CN" altLang="el-GR" sz="1800" i="1" kern="0">
                        <a:latin typeface="Cambria Math" panose="02040503050406030204" pitchFamily="18" charset="0"/>
                      </a:rPr>
                      <m:t>𝑝</m:t>
                    </m:r>
                  </m:oMath>
                </a14:m>
                <a:r>
                  <a:rPr lang="el-GR" altLang="zh-CN" sz="1800" kern="0" dirty="0"/>
                  <a:t>——</a:t>
                </a:r>
                <a:r>
                  <a:rPr lang="zh-CN" altLang="en-US" sz="1800" kern="0" dirty="0"/>
                  <a:t>回路的工作压差；</a:t>
                </a:r>
                <a:br>
                  <a:rPr lang="zh-CN" altLang="en-US" sz="1800" kern="0" dirty="0"/>
                </a:br>
                <a14:m>
                  <m:oMath xmlns:m="http://schemas.openxmlformats.org/officeDocument/2006/math">
                    <m:sSub>
                      <m:sSubPr>
                        <m:ctrlPr>
                          <a:rPr lang="ar-AE" altLang="zh-CN" sz="1800" i="1" kern="0">
                            <a:latin typeface="Cambria Math" panose="02040503050406030204" pitchFamily="18" charset="0"/>
                          </a:rPr>
                        </m:ctrlPr>
                      </m:sSubPr>
                      <m:e>
                        <m:r>
                          <a:rPr lang="zh-CN" altLang="ar-AE" sz="1800" i="1" kern="0">
                            <a:latin typeface="Cambria Math" panose="02040503050406030204" pitchFamily="18" charset="0"/>
                          </a:rPr>
                          <m:t>𝑘</m:t>
                        </m:r>
                      </m:e>
                      <m:sub>
                        <m:r>
                          <a:rPr lang="ar-AE" altLang="zh-CN" sz="1800" i="1" kern="0">
                            <a:latin typeface="Cambria Math" panose="02040503050406030204" pitchFamily="18" charset="0"/>
                          </a:rPr>
                          <m:t>1</m:t>
                        </m:r>
                      </m:sub>
                    </m:sSub>
                  </m:oMath>
                </a14:m>
                <a:r>
                  <a:rPr lang="ar-AE" altLang="zh-CN" sz="1800" kern="0" dirty="0"/>
                  <a:t>——</a:t>
                </a:r>
                <a:r>
                  <a:rPr lang="zh-CN" altLang="en-US" sz="1800" kern="0" dirty="0"/>
                  <a:t>回路的总泄漏系数；</a:t>
                </a:r>
                <a:br>
                  <a:rPr lang="zh-CN" altLang="en-US" sz="1800" kern="0" dirty="0"/>
                </a:br>
                <a14:m>
                  <m:oMath xmlns:m="http://schemas.openxmlformats.org/officeDocument/2006/math">
                    <m:sSub>
                      <m:sSubPr>
                        <m:ctrlPr>
                          <a:rPr lang="ar-AE" altLang="zh-CN" sz="1800" i="1" kern="0">
                            <a:latin typeface="Cambria Math" panose="02040503050406030204" pitchFamily="18" charset="0"/>
                          </a:rPr>
                        </m:ctrlPr>
                      </m:sSubPr>
                      <m:e>
                        <m:r>
                          <a:rPr lang="zh-CN" altLang="ar-AE" sz="1800" i="1" kern="0">
                            <a:latin typeface="Cambria Math" panose="02040503050406030204" pitchFamily="18" charset="0"/>
                          </a:rPr>
                          <m:t>𝑘</m:t>
                        </m:r>
                      </m:e>
                      <m:sub>
                        <m:r>
                          <a:rPr lang="zh-CN" altLang="ar-AE" sz="1800" i="1" kern="0">
                            <a:latin typeface="Cambria Math" panose="02040503050406030204" pitchFamily="18" charset="0"/>
                          </a:rPr>
                          <m:t>𝑇</m:t>
                        </m:r>
                      </m:sub>
                    </m:sSub>
                  </m:oMath>
                </a14:m>
                <a:r>
                  <a:rPr lang="ar-AE" altLang="zh-CN" sz="1800" kern="0" dirty="0"/>
                  <a:t>——</a:t>
                </a:r>
                <a:r>
                  <a:rPr lang="zh-CN" altLang="en-US" sz="1800" kern="0" dirty="0"/>
                  <a:t>转矩损失系数。</a:t>
                </a:r>
                <a:endParaRPr lang="zh-CN" altLang="en-US" sz="2400" kern="0" dirty="0"/>
              </a:p>
            </p:txBody>
          </p:sp>
        </mc:Choice>
        <mc:Fallback xmlns="">
          <p:sp>
            <p:nvSpPr>
              <p:cNvPr id="34" name="内容占位符 2">
                <a:extLst>
                  <a:ext uri="{FF2B5EF4-FFF2-40B4-BE49-F238E27FC236}">
                    <a16:creationId xmlns:a16="http://schemas.microsoft.com/office/drawing/2014/main" id="{0027DEBF-DEBE-4D8F-A08B-84E34E3BDA9A}"/>
                  </a:ext>
                </a:extLst>
              </p:cNvPr>
              <p:cNvSpPr txBox="1">
                <a:spLocks noRot="1" noChangeAspect="1" noMove="1" noResize="1" noEditPoints="1" noAdjustHandles="1" noChangeArrowheads="1" noChangeShapeType="1" noTextEdit="1"/>
              </p:cNvSpPr>
              <p:nvPr/>
            </p:nvSpPr>
            <p:spPr bwMode="auto">
              <a:xfrm>
                <a:off x="346493" y="4997982"/>
                <a:ext cx="3331330" cy="1785160"/>
              </a:xfrm>
              <a:prstGeom prst="rect">
                <a:avLst/>
              </a:prstGeom>
              <a:blipFill>
                <a:blip r:embed="rId7"/>
                <a:stretch>
                  <a:fillRect l="-1648"/>
                </a:stretch>
              </a:blipFill>
              <a:ln w="9525">
                <a:noFill/>
                <a:miter lim="800000"/>
                <a:headEnd/>
                <a:tailEnd/>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5" name="内容占位符 2">
                <a:extLst>
                  <a:ext uri="{FF2B5EF4-FFF2-40B4-BE49-F238E27FC236}">
                    <a16:creationId xmlns:a16="http://schemas.microsoft.com/office/drawing/2014/main" id="{9715B797-95C6-40FC-A9D5-3AD876980C53}"/>
                  </a:ext>
                </a:extLst>
              </p:cNvPr>
              <p:cNvSpPr txBox="1">
                <a:spLocks/>
              </p:cNvSpPr>
              <p:nvPr/>
            </p:nvSpPr>
            <p:spPr bwMode="auto">
              <a:xfrm>
                <a:off x="221662" y="2738586"/>
                <a:ext cx="4693665" cy="19249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lang="en-US" sz="2400" dirty="0" smtClean="0">
                    <a:solidFill>
                      <a:schemeClr val="tx1"/>
                    </a:solidFill>
                    <a:latin typeface="黑体" panose="02010609060101010101" pitchFamily="49" charset="-122"/>
                    <a:ea typeface="黑体" panose="02010609060101010101" pitchFamily="49" charset="-122"/>
                    <a:cs typeface="+mn-cs"/>
                  </a:defRPr>
                </a:lvl1pPr>
                <a:lvl2pPr marL="342000" indent="-342900" algn="l" rtl="0" eaLnBrk="0" fontAlgn="base" hangingPunct="0">
                  <a:spcBef>
                    <a:spcPct val="20000"/>
                  </a:spcBef>
                  <a:spcAft>
                    <a:spcPct val="0"/>
                  </a:spcAft>
                  <a:buFont typeface="Arial" panose="020B0604020202020204" pitchFamily="34" charset="0"/>
                  <a:buChar char="•"/>
                  <a:defRPr lang="en-US" sz="2000" dirty="0" smtClean="0">
                    <a:solidFill>
                      <a:schemeClr val="tx1"/>
                    </a:solidFill>
                    <a:latin typeface="黑体" panose="02010609060101010101" pitchFamily="49" charset="-122"/>
                    <a:ea typeface="黑体" panose="02010609060101010101" pitchFamily="49" charset="-122"/>
                    <a:cs typeface="+mn-cs"/>
                  </a:defRPr>
                </a:lvl2pPr>
                <a:lvl3pPr marL="1143000" indent="-228600" algn="l" rtl="0" eaLnBrk="0" fontAlgn="base" hangingPunct="0">
                  <a:spcBef>
                    <a:spcPct val="20000"/>
                  </a:spcBef>
                  <a:spcAft>
                    <a:spcPct val="0"/>
                  </a:spcAft>
                  <a:buFont typeface="Wingdings" panose="05000000000000000000" pitchFamily="2" charset="2"/>
                  <a:buChar char="Ø"/>
                  <a:defRPr sz="18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lvl="1">
                  <a:lnSpc>
                    <a:spcPct val="150000"/>
                  </a:lnSpc>
                  <a:buFont typeface="Wingdings" panose="05000000000000000000" pitchFamily="2" charset="2"/>
                  <a:buChar char="Ø"/>
                </a:pPr>
                <a:r>
                  <a:rPr lang="zh-CN" altLang="en-US" kern="0" dirty="0"/>
                  <a:t>得到工作特性：</a:t>
                </a:r>
                <a:br>
                  <a:rPr lang="zh-CN" altLang="en-US" kern="0" dirty="0"/>
                </a:br>
                <a14:m>
                  <m:oMath xmlns:m="http://schemas.openxmlformats.org/officeDocument/2006/math">
                    <m:sSub>
                      <m:sSubPr>
                        <m:ctrlPr>
                          <a:rPr lang="ar-AE" altLang="zh-CN" sz="2400" i="1" kern="0">
                            <a:latin typeface="Cambria Math" panose="02040503050406030204" pitchFamily="18" charset="0"/>
                          </a:rPr>
                        </m:ctrlPr>
                      </m:sSubPr>
                      <m:e>
                        <m:r>
                          <a:rPr lang="zh-CN" altLang="ar-AE" sz="2400" i="1" kern="0">
                            <a:latin typeface="Cambria Math" panose="02040503050406030204" pitchFamily="18" charset="0"/>
                          </a:rPr>
                          <m:t>𝑛</m:t>
                        </m:r>
                      </m:e>
                      <m:sub>
                        <m:r>
                          <a:rPr lang="zh-CN" altLang="ar-AE" sz="2400" i="1" kern="0">
                            <a:latin typeface="Cambria Math" panose="02040503050406030204" pitchFamily="18" charset="0"/>
                          </a:rPr>
                          <m:t>𝑀</m:t>
                        </m:r>
                      </m:sub>
                    </m:sSub>
                    <m:r>
                      <a:rPr lang="ar-AE" altLang="zh-CN" sz="2400" i="1" kern="0">
                        <a:latin typeface="Cambria Math" panose="02040503050406030204" pitchFamily="18" charset="0"/>
                      </a:rPr>
                      <m:t>≈</m:t>
                    </m:r>
                    <m:f>
                      <m:fPr>
                        <m:ctrlPr>
                          <a:rPr lang="ar-AE" altLang="zh-CN" sz="2400" i="1" kern="0">
                            <a:latin typeface="Cambria Math" panose="02040503050406030204" pitchFamily="18" charset="0"/>
                          </a:rPr>
                        </m:ctrlPr>
                      </m:fPr>
                      <m:num>
                        <m:sSub>
                          <m:sSubPr>
                            <m:ctrlPr>
                              <a:rPr lang="ar-AE" altLang="zh-CN" sz="2400" i="1" kern="0">
                                <a:latin typeface="Cambria Math" panose="02040503050406030204" pitchFamily="18" charset="0"/>
                              </a:rPr>
                            </m:ctrlPr>
                          </m:sSubPr>
                          <m:e>
                            <m:r>
                              <a:rPr lang="zh-CN" altLang="ar-AE" sz="2400" i="1" kern="0">
                                <a:latin typeface="Cambria Math" panose="02040503050406030204" pitchFamily="18" charset="0"/>
                              </a:rPr>
                              <m:t>𝑉</m:t>
                            </m:r>
                          </m:e>
                          <m:sub>
                            <m:r>
                              <a:rPr lang="zh-CN" altLang="ar-AE" sz="2400" i="1" kern="0">
                                <a:latin typeface="Cambria Math" panose="02040503050406030204" pitchFamily="18" charset="0"/>
                              </a:rPr>
                              <m:t>𝑝</m:t>
                            </m:r>
                          </m:sub>
                        </m:sSub>
                        <m:sSub>
                          <m:sSubPr>
                            <m:ctrlPr>
                              <a:rPr lang="ar-AE" altLang="zh-CN" sz="2400" i="1" kern="0">
                                <a:latin typeface="Cambria Math" panose="02040503050406030204" pitchFamily="18" charset="0"/>
                              </a:rPr>
                            </m:ctrlPr>
                          </m:sSubPr>
                          <m:e>
                            <m:r>
                              <a:rPr lang="zh-CN" altLang="ar-AE" sz="2400" i="1" kern="0">
                                <a:latin typeface="Cambria Math" panose="02040503050406030204" pitchFamily="18" charset="0"/>
                              </a:rPr>
                              <m:t>𝑛</m:t>
                            </m:r>
                          </m:e>
                          <m:sub>
                            <m:r>
                              <a:rPr lang="zh-CN" altLang="ar-AE" sz="2400" i="1" kern="0">
                                <a:latin typeface="Cambria Math" panose="02040503050406030204" pitchFamily="18" charset="0"/>
                              </a:rPr>
                              <m:t>𝑝</m:t>
                            </m:r>
                          </m:sub>
                        </m:sSub>
                      </m:num>
                      <m:den>
                        <m:sSub>
                          <m:sSubPr>
                            <m:ctrlPr>
                              <a:rPr lang="ar-AE" altLang="zh-CN" sz="2400" i="1" kern="0">
                                <a:latin typeface="Cambria Math" panose="02040503050406030204" pitchFamily="18" charset="0"/>
                              </a:rPr>
                            </m:ctrlPr>
                          </m:sSubPr>
                          <m:e>
                            <m:r>
                              <a:rPr lang="zh-CN" altLang="ar-AE" sz="2400" i="1" kern="0">
                                <a:latin typeface="Cambria Math" panose="02040503050406030204" pitchFamily="18" charset="0"/>
                              </a:rPr>
                              <m:t>𝑉</m:t>
                            </m:r>
                          </m:e>
                          <m:sub>
                            <m:r>
                              <a:rPr lang="zh-CN" altLang="ar-AE" sz="2400" i="1" kern="0">
                                <a:latin typeface="Cambria Math" panose="02040503050406030204" pitchFamily="18" charset="0"/>
                              </a:rPr>
                              <m:t>𝑀</m:t>
                            </m:r>
                          </m:sub>
                        </m:sSub>
                      </m:den>
                    </m:f>
                    <m:r>
                      <a:rPr lang="ar-AE" altLang="zh-CN" sz="2400" i="1" kern="0">
                        <a:latin typeface="Cambria Math" panose="02040503050406030204" pitchFamily="18" charset="0"/>
                      </a:rPr>
                      <m:t>−</m:t>
                    </m:r>
                    <m:f>
                      <m:fPr>
                        <m:ctrlPr>
                          <a:rPr lang="ar-AE" altLang="zh-CN" sz="2400" i="1" kern="0">
                            <a:latin typeface="Cambria Math" panose="02040503050406030204" pitchFamily="18" charset="0"/>
                          </a:rPr>
                        </m:ctrlPr>
                      </m:fPr>
                      <m:num>
                        <m:r>
                          <a:rPr lang="ar-AE" altLang="zh-CN" sz="2400" i="1" kern="0">
                            <a:latin typeface="Cambria Math" panose="02040503050406030204" pitchFamily="18" charset="0"/>
                          </a:rPr>
                          <m:t>2</m:t>
                        </m:r>
                        <m:r>
                          <a:rPr lang="zh-CN" altLang="ar-AE" sz="2400" i="1" kern="0">
                            <a:latin typeface="Cambria Math" panose="02040503050406030204" pitchFamily="18" charset="0"/>
                          </a:rPr>
                          <m:t>𝜋</m:t>
                        </m:r>
                        <m:sSub>
                          <m:sSubPr>
                            <m:ctrlPr>
                              <a:rPr lang="ar-AE" altLang="zh-CN" sz="2400" i="1" kern="0">
                                <a:latin typeface="Cambria Math" panose="02040503050406030204" pitchFamily="18" charset="0"/>
                              </a:rPr>
                            </m:ctrlPr>
                          </m:sSubPr>
                          <m:e>
                            <m:r>
                              <a:rPr lang="zh-CN" altLang="ar-AE" sz="2400" i="1" kern="0">
                                <a:latin typeface="Cambria Math" panose="02040503050406030204" pitchFamily="18" charset="0"/>
                              </a:rPr>
                              <m:t>𝑘</m:t>
                            </m:r>
                          </m:e>
                          <m:sub>
                            <m:r>
                              <a:rPr lang="ar-AE" altLang="zh-CN" sz="2400" i="1" kern="0">
                                <a:latin typeface="Cambria Math" panose="02040503050406030204" pitchFamily="18" charset="0"/>
                              </a:rPr>
                              <m:t>1</m:t>
                            </m:r>
                          </m:sub>
                        </m:sSub>
                        <m:sSub>
                          <m:sSubPr>
                            <m:ctrlPr>
                              <a:rPr lang="ar-AE" altLang="zh-CN" sz="2400" i="1" kern="0">
                                <a:latin typeface="Cambria Math" panose="02040503050406030204" pitchFamily="18" charset="0"/>
                              </a:rPr>
                            </m:ctrlPr>
                          </m:sSubPr>
                          <m:e>
                            <m:r>
                              <a:rPr lang="zh-CN" altLang="ar-AE" sz="2400" i="1" kern="0">
                                <a:latin typeface="Cambria Math" panose="02040503050406030204" pitchFamily="18" charset="0"/>
                              </a:rPr>
                              <m:t>𝑇</m:t>
                            </m:r>
                          </m:e>
                          <m:sub>
                            <m:r>
                              <a:rPr lang="zh-CN" altLang="ar-AE" sz="2400" i="1" kern="0">
                                <a:latin typeface="Cambria Math" panose="02040503050406030204" pitchFamily="18" charset="0"/>
                              </a:rPr>
                              <m:t>𝑀</m:t>
                            </m:r>
                          </m:sub>
                        </m:sSub>
                      </m:num>
                      <m:den>
                        <m:sSubSup>
                          <m:sSubSupPr>
                            <m:ctrlPr>
                              <a:rPr lang="ar-AE" altLang="zh-CN" sz="2400" i="1" kern="0">
                                <a:latin typeface="Cambria Math" panose="02040503050406030204" pitchFamily="18" charset="0"/>
                              </a:rPr>
                            </m:ctrlPr>
                          </m:sSubSupPr>
                          <m:e>
                            <m:r>
                              <a:rPr lang="zh-CN" altLang="ar-AE" sz="2400" i="1" kern="0">
                                <a:latin typeface="Cambria Math" panose="02040503050406030204" pitchFamily="18" charset="0"/>
                              </a:rPr>
                              <m:t>𝑉</m:t>
                            </m:r>
                          </m:e>
                          <m:sub>
                            <m:r>
                              <a:rPr lang="zh-CN" altLang="ar-AE" sz="2400" i="1" kern="0">
                                <a:latin typeface="Cambria Math" panose="02040503050406030204" pitchFamily="18" charset="0"/>
                              </a:rPr>
                              <m:t>𝑀</m:t>
                            </m:r>
                          </m:sub>
                          <m:sup>
                            <m:r>
                              <a:rPr lang="ar-AE" altLang="zh-CN" sz="2400" i="1" kern="0">
                                <a:latin typeface="Cambria Math" panose="02040503050406030204" pitchFamily="18" charset="0"/>
                              </a:rPr>
                              <m:t>2</m:t>
                            </m:r>
                          </m:sup>
                        </m:sSubSup>
                      </m:den>
                    </m:f>
                  </m:oMath>
                </a14:m>
                <a:endParaRPr lang="zh-CN" altLang="en-US" kern="0" dirty="0"/>
              </a:p>
            </p:txBody>
          </p:sp>
        </mc:Choice>
        <mc:Fallback xmlns="">
          <p:sp>
            <p:nvSpPr>
              <p:cNvPr id="35" name="内容占位符 2">
                <a:extLst>
                  <a:ext uri="{FF2B5EF4-FFF2-40B4-BE49-F238E27FC236}">
                    <a16:creationId xmlns:a16="http://schemas.microsoft.com/office/drawing/2014/main" id="{9715B797-95C6-40FC-A9D5-3AD876980C53}"/>
                  </a:ext>
                </a:extLst>
              </p:cNvPr>
              <p:cNvSpPr txBox="1">
                <a:spLocks noRot="1" noChangeAspect="1" noMove="1" noResize="1" noEditPoints="1" noAdjustHandles="1" noChangeArrowheads="1" noChangeShapeType="1" noTextEdit="1"/>
              </p:cNvSpPr>
              <p:nvPr/>
            </p:nvSpPr>
            <p:spPr bwMode="auto">
              <a:xfrm>
                <a:off x="221662" y="2738586"/>
                <a:ext cx="4693665" cy="1924997"/>
              </a:xfrm>
              <a:prstGeom prst="rect">
                <a:avLst/>
              </a:prstGeom>
              <a:blipFill>
                <a:blip r:embed="rId8"/>
                <a:stretch>
                  <a:fillRect l="-1169"/>
                </a:stretch>
              </a:blipFill>
              <a:ln w="9525">
                <a:noFill/>
                <a:miter lim="800000"/>
                <a:headEnd/>
                <a:tailEnd/>
              </a:ln>
            </p:spPr>
            <p:txBody>
              <a:bodyPr/>
              <a:lstStyle/>
              <a:p>
                <a:r>
                  <a:rPr lang="zh-CN" altLang="en-US">
                    <a:noFill/>
                  </a:rPr>
                  <a:t> </a:t>
                </a:r>
              </a:p>
            </p:txBody>
          </p:sp>
        </mc:Fallback>
      </mc:AlternateContent>
      <p:sp>
        <p:nvSpPr>
          <p:cNvPr id="36" name="矩形 35">
            <a:extLst>
              <a:ext uri="{FF2B5EF4-FFF2-40B4-BE49-F238E27FC236}">
                <a16:creationId xmlns:a16="http://schemas.microsoft.com/office/drawing/2014/main" id="{6B864072-21CA-4683-93B3-967AE21D6D4D}"/>
              </a:ext>
            </a:extLst>
          </p:cNvPr>
          <p:cNvSpPr/>
          <p:nvPr/>
        </p:nvSpPr>
        <p:spPr>
          <a:xfrm>
            <a:off x="2766728" y="2846061"/>
            <a:ext cx="2593690" cy="584775"/>
          </a:xfrm>
          <a:prstGeom prst="rect">
            <a:avLst/>
          </a:prstGeom>
        </p:spPr>
        <p:txBody>
          <a:bodyPr wrap="square">
            <a:spAutoFit/>
          </a:bodyPr>
          <a:lstStyle/>
          <a:p>
            <a:r>
              <a:rPr lang="zh-CN" altLang="en-US" sz="1600" dirty="0">
                <a:latin typeface="黑体" panose="02010609060101010101" pitchFamily="49" charset="-122"/>
                <a:ea typeface="黑体" panose="02010609060101010101" pitchFamily="49" charset="-122"/>
              </a:rPr>
              <a:t>由于泵泄漏，液压马达的转速会受到负载影响</a:t>
            </a:r>
            <a:endParaRPr lang="zh-CN" altLang="en-US" sz="1600" dirty="0"/>
          </a:p>
        </p:txBody>
      </p:sp>
      <p:sp>
        <p:nvSpPr>
          <p:cNvPr id="37" name="椭圆 36">
            <a:extLst>
              <a:ext uri="{FF2B5EF4-FFF2-40B4-BE49-F238E27FC236}">
                <a16:creationId xmlns:a16="http://schemas.microsoft.com/office/drawing/2014/main" id="{4E1D90D4-9739-44D1-A55A-F301F35C8671}"/>
              </a:ext>
            </a:extLst>
          </p:cNvPr>
          <p:cNvSpPr/>
          <p:nvPr/>
        </p:nvSpPr>
        <p:spPr>
          <a:xfrm>
            <a:off x="2766729" y="3484331"/>
            <a:ext cx="1313730" cy="999596"/>
          </a:xfrm>
          <a:prstGeom prst="ellipse">
            <a:avLst/>
          </a:prstGeom>
          <a:noFill/>
          <a:ln>
            <a:solidFill>
              <a:srgbClr val="338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2031119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FCC19-7973-4311-93A0-A14E5394B918}"/>
              </a:ext>
            </a:extLst>
          </p:cNvPr>
          <p:cNvSpPr>
            <a:spLocks noGrp="1"/>
          </p:cNvSpPr>
          <p:nvPr>
            <p:ph type="title"/>
          </p:nvPr>
        </p:nvSpPr>
        <p:spPr>
          <a:xfrm>
            <a:off x="2339752" y="0"/>
            <a:ext cx="6480720" cy="620688"/>
          </a:xfrm>
        </p:spPr>
        <p:txBody>
          <a:bodyPr/>
          <a:lstStyle/>
          <a:p>
            <a:pPr>
              <a:lnSpc>
                <a:spcPct val="150000"/>
              </a:lnSpc>
            </a:pPr>
            <a:r>
              <a:rPr lang="zh-CN" altLang="en-US" dirty="0"/>
              <a:t>变量泵</a:t>
            </a:r>
            <a:r>
              <a:rPr lang="en-US" altLang="zh-CN" dirty="0"/>
              <a:t>-</a:t>
            </a:r>
            <a:r>
              <a:rPr lang="zh-CN" altLang="en-US" dirty="0"/>
              <a:t>定量马达式调速回路</a:t>
            </a:r>
            <a:endParaRPr lang="en-US" altLang="zh-CN" dirty="0"/>
          </a:p>
        </p:txBody>
      </p:sp>
      <p:pic>
        <p:nvPicPr>
          <p:cNvPr id="22" name="图片 21">
            <a:extLst>
              <a:ext uri="{FF2B5EF4-FFF2-40B4-BE49-F238E27FC236}">
                <a16:creationId xmlns:a16="http://schemas.microsoft.com/office/drawing/2014/main" id="{819BDEC8-13B1-44E7-B8E8-1BF23C0CC1EB}"/>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691680" y="1124744"/>
            <a:ext cx="5985810" cy="4896544"/>
          </a:xfrm>
          <a:prstGeom prst="rect">
            <a:avLst/>
          </a:prstGeom>
        </p:spPr>
      </p:pic>
      <p:sp>
        <p:nvSpPr>
          <p:cNvPr id="23" name="Content Placeholder 2">
            <a:extLst>
              <a:ext uri="{FF2B5EF4-FFF2-40B4-BE49-F238E27FC236}">
                <a16:creationId xmlns:a16="http://schemas.microsoft.com/office/drawing/2014/main" id="{710794E2-88A0-4D0C-A948-2D0E67AAE1BA}"/>
              </a:ext>
            </a:extLst>
          </p:cNvPr>
          <p:cNvSpPr txBox="1">
            <a:spLocks/>
          </p:cNvSpPr>
          <p:nvPr/>
        </p:nvSpPr>
        <p:spPr bwMode="auto">
          <a:xfrm>
            <a:off x="1619672" y="6196146"/>
            <a:ext cx="6264696" cy="65839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2000" kern="0" dirty="0">
                <a:latin typeface="黑体" panose="02010609060101010101" pitchFamily="49" charset="-122"/>
                <a:ea typeface="黑体" panose="02010609060101010101" pitchFamily="49" charset="-122"/>
              </a:rPr>
              <a:t>图 </a:t>
            </a:r>
            <a:r>
              <a:rPr lang="en-US" altLang="zh-CN" sz="2000" kern="0" dirty="0">
                <a:latin typeface="黑体" panose="02010609060101010101" pitchFamily="49" charset="-122"/>
                <a:ea typeface="黑体" panose="02010609060101010101" pitchFamily="49" charset="-122"/>
              </a:rPr>
              <a:t>8-16 </a:t>
            </a:r>
            <a:r>
              <a:rPr lang="zh-CN" altLang="en-US" sz="2000" kern="0" dirty="0">
                <a:latin typeface="黑体" panose="02010609060101010101" pitchFamily="49" charset="-122"/>
                <a:ea typeface="黑体" panose="02010609060101010101" pitchFamily="49" charset="-122"/>
              </a:rPr>
              <a:t>变量泵</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定量马达式容积调速回路的工作特性</a:t>
            </a:r>
            <a:endParaRPr lang="en-US" altLang="zh-CN" sz="2000" kern="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48DA3082-E32B-4CAE-A142-AD1E69902523}"/>
                  </a:ext>
                </a:extLst>
              </p:cNvPr>
              <p:cNvSpPr/>
              <p:nvPr/>
            </p:nvSpPr>
            <p:spPr>
              <a:xfrm>
                <a:off x="6069127" y="836712"/>
                <a:ext cx="3055773" cy="88242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i="1">
                              <a:latin typeface="Cambria Math" panose="02040503050406030204" pitchFamily="18" charset="0"/>
                            </a:rPr>
                            <m:t>𝑀</m:t>
                          </m:r>
                        </m:sub>
                      </m:sSub>
                      <m:r>
                        <a:rPr lang="zh-CN" altLang="en-US"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𝑝</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𝑛</m:t>
                              </m:r>
                            </m:e>
                            <m:sub>
                              <m:r>
                                <a:rPr lang="en-US" altLang="zh-CN" sz="2400" i="1">
                                  <a:latin typeface="Cambria Math" panose="02040503050406030204" pitchFamily="18" charset="0"/>
                                </a:rPr>
                                <m:t>𝑝</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𝑉</m:t>
                              </m:r>
                            </m:e>
                            <m:sub>
                              <m:r>
                                <a:rPr lang="en-US" altLang="zh-CN" sz="2400" i="1">
                                  <a:latin typeface="Cambria Math" panose="02040503050406030204" pitchFamily="18" charset="0"/>
                                </a:rPr>
                                <m:t>𝑀</m:t>
                              </m:r>
                            </m:sub>
                          </m:sSub>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r>
                            <a:rPr lang="en-US" altLang="zh-CN" sz="2400" i="1">
                              <a:latin typeface="Cambria Math" panose="02040503050406030204" pitchFamily="18" charset="0"/>
                            </a:rPr>
                            <m:t>2</m:t>
                          </m:r>
                          <m:r>
                            <a:rPr lang="en-US" altLang="zh-CN" sz="2400" i="1">
                              <a:latin typeface="Cambria Math" panose="02040503050406030204" pitchFamily="18" charset="0"/>
                            </a:rPr>
                            <m:t>𝜋</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𝑇</m:t>
                              </m:r>
                            </m:e>
                            <m:sub>
                              <m:r>
                                <a:rPr lang="en-US" altLang="zh-CN" sz="2400" i="1">
                                  <a:latin typeface="Cambria Math" panose="02040503050406030204" pitchFamily="18" charset="0"/>
                                </a:rPr>
                                <m:t>𝑀</m:t>
                              </m:r>
                            </m:sub>
                          </m:sSub>
                        </m:num>
                        <m:den>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𝑉</m:t>
                              </m:r>
                            </m:e>
                            <m:sub>
                              <m:r>
                                <a:rPr lang="en-US" altLang="zh-CN" sz="2400" i="1">
                                  <a:latin typeface="Cambria Math" panose="02040503050406030204" pitchFamily="18" charset="0"/>
                                </a:rPr>
                                <m:t>𝑀</m:t>
                              </m:r>
                            </m:sub>
                            <m:sup>
                              <m:r>
                                <a:rPr lang="en-US" altLang="zh-CN" sz="2400" i="1">
                                  <a:latin typeface="Cambria Math" panose="02040503050406030204" pitchFamily="18" charset="0"/>
                                </a:rPr>
                                <m:t>2</m:t>
                              </m:r>
                            </m:sup>
                          </m:sSubSup>
                        </m:den>
                      </m:f>
                    </m:oMath>
                  </m:oMathPara>
                </a14:m>
                <a:endParaRPr lang="zh-CN" altLang="en-US" sz="2400" dirty="0"/>
              </a:p>
            </p:txBody>
          </p:sp>
        </mc:Choice>
        <mc:Fallback xmlns="">
          <p:sp>
            <p:nvSpPr>
              <p:cNvPr id="4" name="矩形 3">
                <a:extLst>
                  <a:ext uri="{FF2B5EF4-FFF2-40B4-BE49-F238E27FC236}">
                    <a16:creationId xmlns:a16="http://schemas.microsoft.com/office/drawing/2014/main" id="{48DA3082-E32B-4CAE-A142-AD1E69902523}"/>
                  </a:ext>
                </a:extLst>
              </p:cNvPr>
              <p:cNvSpPr>
                <a:spLocks noRot="1" noChangeAspect="1" noMove="1" noResize="1" noEditPoints="1" noAdjustHandles="1" noChangeArrowheads="1" noChangeShapeType="1" noTextEdit="1"/>
              </p:cNvSpPr>
              <p:nvPr/>
            </p:nvSpPr>
            <p:spPr>
              <a:xfrm>
                <a:off x="6069127" y="836712"/>
                <a:ext cx="3055773" cy="882421"/>
              </a:xfrm>
              <a:prstGeom prst="rect">
                <a:avLst/>
              </a:prstGeom>
              <a:blipFill>
                <a:blip r:embed="rId4"/>
                <a:stretch>
                  <a:fillRect/>
                </a:stretch>
              </a:blipFill>
            </p:spPr>
            <p:txBody>
              <a:bodyPr/>
              <a:lstStyle/>
              <a:p>
                <a:r>
                  <a:rPr lang="zh-CN" altLang="en-US">
                    <a:noFill/>
                  </a:rPr>
                  <a:t> </a:t>
                </a:r>
              </a:p>
            </p:txBody>
          </p:sp>
        </mc:Fallback>
      </mc:AlternateContent>
      <p:sp>
        <p:nvSpPr>
          <p:cNvPr id="10" name="Content Placeholder 2">
            <a:extLst>
              <a:ext uri="{FF2B5EF4-FFF2-40B4-BE49-F238E27FC236}">
                <a16:creationId xmlns:a16="http://schemas.microsoft.com/office/drawing/2014/main" id="{F60099FD-834F-4713-87D1-9AC14AF96370}"/>
              </a:ext>
            </a:extLst>
          </p:cNvPr>
          <p:cNvSpPr txBox="1">
            <a:spLocks/>
          </p:cNvSpPr>
          <p:nvPr/>
        </p:nvSpPr>
        <p:spPr bwMode="auto">
          <a:xfrm>
            <a:off x="-36512" y="3789040"/>
            <a:ext cx="2466776" cy="86165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zh-CN" altLang="en-US" sz="1600" kern="0" dirty="0">
                <a:latin typeface="黑体" panose="02010609060101010101" pitchFamily="49" charset="-122"/>
                <a:ea typeface="黑体" panose="02010609060101010101" pitchFamily="49" charset="-122"/>
              </a:rPr>
              <a:t>由于存在泄漏，输出功率和马达转速低于理论值，曲线不经过原点</a:t>
            </a:r>
            <a:endParaRPr lang="en-US" altLang="zh-CN" sz="1600" kern="0" dirty="0">
              <a:latin typeface="黑体" panose="02010609060101010101" pitchFamily="49" charset="-122"/>
              <a:ea typeface="黑体" panose="02010609060101010101" pitchFamily="49" charset="-122"/>
            </a:endParaRPr>
          </a:p>
        </p:txBody>
      </p:sp>
      <p:cxnSp>
        <p:nvCxnSpPr>
          <p:cNvPr id="8" name="直接连接符 7">
            <a:extLst>
              <a:ext uri="{FF2B5EF4-FFF2-40B4-BE49-F238E27FC236}">
                <a16:creationId xmlns:a16="http://schemas.microsoft.com/office/drawing/2014/main" id="{11823877-F713-481E-A052-8CAB6D4442F5}"/>
              </a:ext>
            </a:extLst>
          </p:cNvPr>
          <p:cNvCxnSpPr/>
          <p:nvPr/>
        </p:nvCxnSpPr>
        <p:spPr>
          <a:xfrm flipV="1">
            <a:off x="2339752" y="1556792"/>
            <a:ext cx="4032448" cy="3528392"/>
          </a:xfrm>
          <a:prstGeom prst="line">
            <a:avLst/>
          </a:prstGeom>
          <a:ln w="38100">
            <a:solidFill>
              <a:srgbClr val="8A441B"/>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60058AEA-C3D8-45EA-A976-5E6D8C9204A6}"/>
              </a:ext>
            </a:extLst>
          </p:cNvPr>
          <p:cNvCxnSpPr>
            <a:cxnSpLocks/>
          </p:cNvCxnSpPr>
          <p:nvPr/>
        </p:nvCxnSpPr>
        <p:spPr>
          <a:xfrm>
            <a:off x="6516216" y="1844824"/>
            <a:ext cx="0" cy="216024"/>
          </a:xfrm>
          <a:prstGeom prst="straightConnector1">
            <a:avLst/>
          </a:prstGeom>
          <a:ln>
            <a:solidFill>
              <a:srgbClr val="3387C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452C1D7-66E9-4A42-BD31-A5597B33BEEE}"/>
              </a:ext>
            </a:extLst>
          </p:cNvPr>
          <p:cNvCxnSpPr>
            <a:cxnSpLocks/>
          </p:cNvCxnSpPr>
          <p:nvPr/>
        </p:nvCxnSpPr>
        <p:spPr>
          <a:xfrm>
            <a:off x="6069127" y="1844824"/>
            <a:ext cx="591105" cy="0"/>
          </a:xfrm>
          <a:prstGeom prst="line">
            <a:avLst/>
          </a:prstGeom>
          <a:ln>
            <a:solidFill>
              <a:srgbClr val="3387C0"/>
            </a:solidFill>
            <a:headEnd type="ova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582A037-AB09-4F80-B89F-A4D64E4F4143}"/>
              </a:ext>
            </a:extLst>
          </p:cNvPr>
          <p:cNvCxnSpPr>
            <a:cxnSpLocks/>
          </p:cNvCxnSpPr>
          <p:nvPr/>
        </p:nvCxnSpPr>
        <p:spPr>
          <a:xfrm>
            <a:off x="6069127" y="2060848"/>
            <a:ext cx="591105" cy="0"/>
          </a:xfrm>
          <a:prstGeom prst="line">
            <a:avLst/>
          </a:prstGeom>
          <a:ln>
            <a:solidFill>
              <a:srgbClr val="3387C0"/>
            </a:solidFill>
            <a:headEnd type="oval"/>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B3208536-8623-413B-8BA1-67B5B5839777}"/>
              </a:ext>
            </a:extLst>
          </p:cNvPr>
          <p:cNvSpPr/>
          <p:nvPr/>
        </p:nvSpPr>
        <p:spPr>
          <a:xfrm>
            <a:off x="7776705" y="711021"/>
            <a:ext cx="1313730" cy="999596"/>
          </a:xfrm>
          <a:prstGeom prst="ellipse">
            <a:avLst/>
          </a:prstGeom>
          <a:noFill/>
          <a:ln>
            <a:solidFill>
              <a:srgbClr val="338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64F0A94F-0854-4D41-91BA-ED7A595E5E29}"/>
              </a:ext>
            </a:extLst>
          </p:cNvPr>
          <p:cNvCxnSpPr>
            <a:cxnSpLocks/>
          </p:cNvCxnSpPr>
          <p:nvPr/>
        </p:nvCxnSpPr>
        <p:spPr>
          <a:xfrm flipV="1">
            <a:off x="6759447" y="1638285"/>
            <a:ext cx="1206074" cy="396045"/>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p:sp>
        <p:nvSpPr>
          <p:cNvPr id="31" name="椭圆 30">
            <a:extLst>
              <a:ext uri="{FF2B5EF4-FFF2-40B4-BE49-F238E27FC236}">
                <a16:creationId xmlns:a16="http://schemas.microsoft.com/office/drawing/2014/main" id="{4826ACEB-EFD3-4291-BC42-FCBF5161660B}"/>
              </a:ext>
            </a:extLst>
          </p:cNvPr>
          <p:cNvSpPr/>
          <p:nvPr/>
        </p:nvSpPr>
        <p:spPr>
          <a:xfrm>
            <a:off x="2195736" y="4770806"/>
            <a:ext cx="719707" cy="471006"/>
          </a:xfrm>
          <a:prstGeom prst="ellipse">
            <a:avLst/>
          </a:prstGeom>
          <a:noFill/>
          <a:ln>
            <a:solidFill>
              <a:srgbClr val="338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2" name="直接连接符 31">
            <a:extLst>
              <a:ext uri="{FF2B5EF4-FFF2-40B4-BE49-F238E27FC236}">
                <a16:creationId xmlns:a16="http://schemas.microsoft.com/office/drawing/2014/main" id="{33346655-0903-47B4-978C-12B064FB5C2E}"/>
              </a:ext>
            </a:extLst>
          </p:cNvPr>
          <p:cNvCxnSpPr>
            <a:cxnSpLocks/>
          </p:cNvCxnSpPr>
          <p:nvPr/>
        </p:nvCxnSpPr>
        <p:spPr>
          <a:xfrm flipV="1">
            <a:off x="2339752" y="1229897"/>
            <a:ext cx="2730218" cy="3855288"/>
          </a:xfrm>
          <a:prstGeom prst="line">
            <a:avLst/>
          </a:prstGeom>
          <a:ln w="38100">
            <a:solidFill>
              <a:srgbClr val="8A441B"/>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5" name="矩形 34">
                <a:extLst>
                  <a:ext uri="{FF2B5EF4-FFF2-40B4-BE49-F238E27FC236}">
                    <a16:creationId xmlns:a16="http://schemas.microsoft.com/office/drawing/2014/main" id="{71E541C2-C673-4869-B6A5-D90E297431E5}"/>
                  </a:ext>
                </a:extLst>
              </p:cNvPr>
              <p:cNvSpPr/>
              <p:nvPr/>
            </p:nvSpPr>
            <p:spPr>
              <a:xfrm>
                <a:off x="7189105" y="1998649"/>
                <a:ext cx="1901330" cy="830997"/>
              </a:xfrm>
              <a:prstGeom prst="rect">
                <a:avLst/>
              </a:prstGeom>
            </p:spPr>
            <p:txBody>
              <a:bodyPr wrap="square">
                <a:spAutoFit/>
              </a:bodyPr>
              <a:lstStyle/>
              <a:p>
                <a:r>
                  <a:rPr lang="zh-CN" altLang="en-US" sz="1600" dirty="0">
                    <a:latin typeface="黑体" panose="02010609060101010101" pitchFamily="49" charset="-122"/>
                    <a:ea typeface="黑体" panose="02010609060101010101" pitchFamily="49" charset="-122"/>
                  </a:rPr>
                  <a:t>在全载下（</a:t>
                </a:r>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𝑇</m:t>
                        </m:r>
                      </m:e>
                      <m:sub>
                        <m:r>
                          <a:rPr lang="en-US" altLang="zh-CN" sz="1600" i="1">
                            <a:latin typeface="Cambria Math" panose="02040503050406030204" pitchFamily="18" charset="0"/>
                          </a:rPr>
                          <m:t>𝑀</m:t>
                        </m:r>
                      </m:sub>
                    </m:sSub>
                  </m:oMath>
                </a14:m>
                <a:r>
                  <a:rPr lang="zh-CN" altLang="en-US" sz="1600" dirty="0">
                    <a:latin typeface="黑体" panose="02010609060101010101" pitchFamily="49" charset="-122"/>
                    <a:ea typeface="黑体" panose="02010609060101010101" pitchFamily="49" charset="-122"/>
                  </a:rPr>
                  <a:t>最大）马达的输出转速降落量可达</a:t>
                </a:r>
                <a:r>
                  <a:rPr lang="en-US" altLang="zh-CN" sz="1600" dirty="0">
                    <a:latin typeface="黑体" panose="02010609060101010101" pitchFamily="49" charset="-122"/>
                    <a:ea typeface="黑体" panose="02010609060101010101" pitchFamily="49" charset="-122"/>
                  </a:rPr>
                  <a:t>10%-25%</a:t>
                </a:r>
                <a:endParaRPr lang="zh-CN" altLang="en-US" sz="1600" dirty="0">
                  <a:latin typeface="黑体" panose="02010609060101010101" pitchFamily="49" charset="-122"/>
                  <a:ea typeface="黑体" panose="02010609060101010101" pitchFamily="49" charset="-122"/>
                </a:endParaRPr>
              </a:p>
            </p:txBody>
          </p:sp>
        </mc:Choice>
        <mc:Fallback xmlns="">
          <p:sp>
            <p:nvSpPr>
              <p:cNvPr id="35" name="矩形 34">
                <a:extLst>
                  <a:ext uri="{FF2B5EF4-FFF2-40B4-BE49-F238E27FC236}">
                    <a16:creationId xmlns:a16="http://schemas.microsoft.com/office/drawing/2014/main" id="{71E541C2-C673-4869-B6A5-D90E297431E5}"/>
                  </a:ext>
                </a:extLst>
              </p:cNvPr>
              <p:cNvSpPr>
                <a:spLocks noRot="1" noChangeAspect="1" noMove="1" noResize="1" noEditPoints="1" noAdjustHandles="1" noChangeArrowheads="1" noChangeShapeType="1" noTextEdit="1"/>
              </p:cNvSpPr>
              <p:nvPr/>
            </p:nvSpPr>
            <p:spPr>
              <a:xfrm>
                <a:off x="7189105" y="1998649"/>
                <a:ext cx="1901330" cy="830997"/>
              </a:xfrm>
              <a:prstGeom prst="rect">
                <a:avLst/>
              </a:prstGeom>
              <a:blipFill>
                <a:blip r:embed="rId5"/>
                <a:stretch>
                  <a:fillRect l="-1603" t="-2941" r="-12500" b="-8824"/>
                </a:stretch>
              </a:blipFill>
            </p:spPr>
            <p:txBody>
              <a:bodyPr/>
              <a:lstStyle/>
              <a:p>
                <a:r>
                  <a:rPr lang="zh-CN" altLang="en-US">
                    <a:noFill/>
                  </a:rPr>
                  <a:t> </a:t>
                </a:r>
              </a:p>
            </p:txBody>
          </p:sp>
        </mc:Fallback>
      </mc:AlternateContent>
      <p:sp>
        <p:nvSpPr>
          <p:cNvPr id="38" name="椭圆 37">
            <a:extLst>
              <a:ext uri="{FF2B5EF4-FFF2-40B4-BE49-F238E27FC236}">
                <a16:creationId xmlns:a16="http://schemas.microsoft.com/office/drawing/2014/main" id="{8E19C97B-7829-4731-A088-B8B0C9E3D781}"/>
              </a:ext>
            </a:extLst>
          </p:cNvPr>
          <p:cNvSpPr/>
          <p:nvPr/>
        </p:nvSpPr>
        <p:spPr>
          <a:xfrm>
            <a:off x="2123914" y="1966407"/>
            <a:ext cx="719707" cy="471006"/>
          </a:xfrm>
          <a:prstGeom prst="ellipse">
            <a:avLst/>
          </a:prstGeom>
          <a:noFill/>
          <a:ln>
            <a:solidFill>
              <a:srgbClr val="338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39" name="Content Placeholder 2">
                <a:extLst>
                  <a:ext uri="{FF2B5EF4-FFF2-40B4-BE49-F238E27FC236}">
                    <a16:creationId xmlns:a16="http://schemas.microsoft.com/office/drawing/2014/main" id="{89DBD5D0-9827-4C74-872E-591B349C4BB7}"/>
                  </a:ext>
                </a:extLst>
              </p:cNvPr>
              <p:cNvSpPr txBox="1">
                <a:spLocks/>
              </p:cNvSpPr>
              <p:nvPr/>
            </p:nvSpPr>
            <p:spPr bwMode="auto">
              <a:xfrm>
                <a:off x="179513" y="1848975"/>
                <a:ext cx="1944402" cy="71593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14:m>
                  <m:oMath xmlns:m="http://schemas.openxmlformats.org/officeDocument/2006/math">
                    <m:sSub>
                      <m:sSubPr>
                        <m:ctrlPr>
                          <a:rPr lang="en-US" altLang="zh-CN" sz="1600" b="0" i="1" kern="0" smtClean="0">
                            <a:latin typeface="Cambria Math" panose="02040503050406030204" pitchFamily="18" charset="0"/>
                            <a:ea typeface="黑体" panose="02010609060101010101" pitchFamily="49" charset="-122"/>
                          </a:rPr>
                        </m:ctrlPr>
                      </m:sSubPr>
                      <m:e>
                        <m:r>
                          <a:rPr lang="en-US" altLang="zh-CN" sz="1600" b="0" i="1" kern="0" smtClean="0">
                            <a:latin typeface="Cambria Math" panose="02040503050406030204" pitchFamily="18" charset="0"/>
                            <a:ea typeface="黑体" panose="02010609060101010101" pitchFamily="49" charset="-122"/>
                          </a:rPr>
                          <m:t>𝑉</m:t>
                        </m:r>
                      </m:e>
                      <m:sub>
                        <m:r>
                          <a:rPr lang="en-US" altLang="zh-CN" sz="1600" b="0" i="1" kern="0" smtClean="0">
                            <a:latin typeface="Cambria Math" panose="02040503050406030204" pitchFamily="18" charset="0"/>
                            <a:ea typeface="黑体" panose="02010609060101010101" pitchFamily="49" charset="-122"/>
                          </a:rPr>
                          <m:t>𝑝</m:t>
                        </m:r>
                      </m:sub>
                    </m:sSub>
                    <m:r>
                      <a:rPr lang="en-US" altLang="zh-CN" sz="1600" b="0" i="1" kern="0" smtClean="0">
                        <a:latin typeface="Cambria Math" panose="02040503050406030204" pitchFamily="18" charset="0"/>
                        <a:ea typeface="黑体" panose="02010609060101010101" pitchFamily="49" charset="-122"/>
                      </a:rPr>
                      <m:t>=</m:t>
                    </m:r>
                    <m:r>
                      <a:rPr lang="en-US" altLang="zh-CN" sz="1600" b="0" i="1" kern="0" smtClean="0">
                        <a:latin typeface="Cambria Math" panose="02040503050406030204" pitchFamily="18" charset="0"/>
                        <a:ea typeface="黑体" panose="02010609060101010101" pitchFamily="49" charset="-122"/>
                      </a:rPr>
                      <m:t>0</m:t>
                    </m:r>
                  </m:oMath>
                </a14:m>
                <a:r>
                  <a:rPr lang="zh-CN" altLang="en-US" sz="1600" kern="0" dirty="0">
                    <a:latin typeface="黑体" panose="02010609060101010101" pitchFamily="49" charset="-122"/>
                    <a:ea typeface="黑体" panose="02010609060101010101" pitchFamily="49" charset="-122"/>
                  </a:rPr>
                  <a:t>处马达实际输出转矩为</a:t>
                </a:r>
                <a:r>
                  <a:rPr lang="en-US" altLang="zh-CN" sz="1600" kern="0" dirty="0">
                    <a:latin typeface="黑体" panose="02010609060101010101" pitchFamily="49" charset="-122"/>
                    <a:ea typeface="黑体" panose="02010609060101010101" pitchFamily="49" charset="-122"/>
                  </a:rPr>
                  <a:t>0</a:t>
                </a:r>
              </a:p>
            </p:txBody>
          </p:sp>
        </mc:Choice>
        <mc:Fallback xmlns="">
          <p:sp>
            <p:nvSpPr>
              <p:cNvPr id="39" name="Content Placeholder 2">
                <a:extLst>
                  <a:ext uri="{FF2B5EF4-FFF2-40B4-BE49-F238E27FC236}">
                    <a16:creationId xmlns:a16="http://schemas.microsoft.com/office/drawing/2014/main" id="{89DBD5D0-9827-4C74-872E-591B349C4BB7}"/>
                  </a:ext>
                </a:extLst>
              </p:cNvPr>
              <p:cNvSpPr txBox="1">
                <a:spLocks noRot="1" noChangeAspect="1" noMove="1" noResize="1" noEditPoints="1" noAdjustHandles="1" noChangeArrowheads="1" noChangeShapeType="1" noTextEdit="1"/>
              </p:cNvSpPr>
              <p:nvPr/>
            </p:nvSpPr>
            <p:spPr bwMode="auto">
              <a:xfrm>
                <a:off x="179513" y="1848975"/>
                <a:ext cx="1944402" cy="715930"/>
              </a:xfrm>
              <a:prstGeom prst="rect">
                <a:avLst/>
              </a:prstGeom>
              <a:blipFill>
                <a:blip r:embed="rId6"/>
                <a:stretch>
                  <a:fillRect l="-1567" t="-4237"/>
                </a:stretch>
              </a:blipFill>
              <a:ln w="9525">
                <a:noFill/>
                <a:miter lim="800000"/>
                <a:headEnd/>
                <a:tailEnd/>
              </a:ln>
            </p:spPr>
            <p:txBody>
              <a:bodyPr/>
              <a:lstStyle/>
              <a:p>
                <a:r>
                  <a:rPr lang="zh-CN" altLang="en-US">
                    <a:noFill/>
                  </a:rPr>
                  <a:t> </a:t>
                </a:r>
              </a:p>
            </p:txBody>
          </p:sp>
        </mc:Fallback>
      </mc:AlternateContent>
    </p:spTree>
    <p:extLst>
      <p:ext uri="{BB962C8B-B14F-4D97-AF65-F5344CB8AC3E}">
        <p14:creationId xmlns:p14="http://schemas.microsoft.com/office/powerpoint/2010/main" val="2038931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FCC19-7973-4311-93A0-A14E5394B918}"/>
              </a:ext>
            </a:extLst>
          </p:cNvPr>
          <p:cNvSpPr>
            <a:spLocks noGrp="1"/>
          </p:cNvSpPr>
          <p:nvPr>
            <p:ph type="title"/>
          </p:nvPr>
        </p:nvSpPr>
        <p:spPr>
          <a:xfrm>
            <a:off x="2378561" y="0"/>
            <a:ext cx="6480720" cy="620688"/>
          </a:xfrm>
        </p:spPr>
        <p:txBody>
          <a:bodyPr/>
          <a:lstStyle/>
          <a:p>
            <a:pPr>
              <a:lnSpc>
                <a:spcPct val="150000"/>
              </a:lnSpc>
            </a:pPr>
            <a:r>
              <a:rPr lang="zh-CN" altLang="en-US" dirty="0"/>
              <a:t>变量泵</a:t>
            </a:r>
            <a:r>
              <a:rPr lang="en-US" altLang="zh-CN" dirty="0"/>
              <a:t>-</a:t>
            </a:r>
            <a:r>
              <a:rPr lang="zh-CN" altLang="en-US" dirty="0"/>
              <a:t>定量马达式调速回路</a:t>
            </a:r>
            <a:endParaRPr lang="en-US" altLang="zh-CN"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56DE514-503A-4A8A-B8AB-5DFAB8F1A3CB}"/>
                  </a:ext>
                </a:extLst>
              </p:cNvPr>
              <p:cNvSpPr>
                <a:spLocks noGrp="1"/>
              </p:cNvSpPr>
              <p:nvPr>
                <p:ph idx="1"/>
              </p:nvPr>
            </p:nvSpPr>
            <p:spPr>
              <a:xfrm>
                <a:off x="251520" y="764704"/>
                <a:ext cx="8496944" cy="2160240"/>
              </a:xfrm>
            </p:spPr>
            <p:txBody>
              <a:bodyPr/>
              <a:lstStyle/>
              <a:p>
                <a:pPr lvl="1">
                  <a:lnSpc>
                    <a:spcPct val="150000"/>
                  </a:lnSpc>
                </a:pPr>
                <a:r>
                  <a:rPr lang="zh-CN" altLang="en-US" dirty="0"/>
                  <a:t>这种回路</a:t>
                </a:r>
                <a:r>
                  <a:rPr lang="zh-CN" altLang="en-US" dirty="0">
                    <a:solidFill>
                      <a:srgbClr val="C00000"/>
                    </a:solidFill>
                  </a:rPr>
                  <a:t>调速范围</a:t>
                </a:r>
                <a:r>
                  <a:rPr lang="zh-CN" altLang="en-US" dirty="0"/>
                  <a:t>很大，一般可达</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𝐶</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40</m:t>
                    </m:r>
                    <m:r>
                      <a:rPr lang="zh-CN" altLang="en-US" i="1">
                        <a:latin typeface="Cambria Math" panose="02040503050406030204" pitchFamily="18" charset="0"/>
                      </a:rPr>
                      <m:t>。</m:t>
                    </m:r>
                  </m:oMath>
                </a14:m>
                <a:endParaRPr lang="en-US" altLang="zh-CN" dirty="0"/>
              </a:p>
              <a:p>
                <a:pPr lvl="1">
                  <a:lnSpc>
                    <a:spcPct val="150000"/>
                  </a:lnSpc>
                </a:pPr>
                <a:r>
                  <a:rPr lang="zh-CN" altLang="en-US" dirty="0"/>
                  <a:t>当回路中泵和马达都可以双向作用时，马达可以实现</a:t>
                </a:r>
                <a:r>
                  <a:rPr lang="zh-CN" altLang="en-US" dirty="0">
                    <a:solidFill>
                      <a:srgbClr val="C00000"/>
                    </a:solidFill>
                  </a:rPr>
                  <a:t>平稳的反向</a:t>
                </a:r>
                <a:r>
                  <a:rPr lang="zh-CN" altLang="en-US" dirty="0"/>
                  <a:t>。</a:t>
                </a:r>
                <a:endParaRPr lang="en-US" altLang="zh-CN" dirty="0"/>
              </a:p>
              <a:p>
                <a:pPr lvl="1">
                  <a:lnSpc>
                    <a:spcPct val="150000"/>
                  </a:lnSpc>
                </a:pPr>
                <a:r>
                  <a:rPr lang="zh-CN" altLang="en-US" dirty="0"/>
                  <a:t>这种回路在小型内燃机车、液压起重机、船用绞车等处的有关装置上都得到了应用。</a:t>
                </a:r>
                <a:endParaRPr lang="en-US" altLang="zh-CN" dirty="0"/>
              </a:p>
            </p:txBody>
          </p:sp>
        </mc:Choice>
        <mc:Fallback xmlns="">
          <p:sp>
            <p:nvSpPr>
              <p:cNvPr id="3" name="内容占位符 2">
                <a:extLst>
                  <a:ext uri="{FF2B5EF4-FFF2-40B4-BE49-F238E27FC236}">
                    <a16:creationId xmlns:a16="http://schemas.microsoft.com/office/drawing/2014/main" id="{A56DE514-503A-4A8A-B8AB-5DFAB8F1A3CB}"/>
                  </a:ext>
                </a:extLst>
              </p:cNvPr>
              <p:cNvSpPr>
                <a:spLocks noGrp="1" noRot="1" noChangeAspect="1" noMove="1" noResize="1" noEditPoints="1" noAdjustHandles="1" noChangeArrowheads="1" noChangeShapeType="1" noTextEdit="1"/>
              </p:cNvSpPr>
              <p:nvPr>
                <p:ph idx="1"/>
              </p:nvPr>
            </p:nvSpPr>
            <p:spPr>
              <a:xfrm>
                <a:off x="251520" y="764704"/>
                <a:ext cx="8496944" cy="2160240"/>
              </a:xfrm>
              <a:blipFill>
                <a:blip r:embed="rId2"/>
                <a:stretch>
                  <a:fillRect l="-646"/>
                </a:stretch>
              </a:blipFill>
            </p:spPr>
            <p:txBody>
              <a:bodyPr/>
              <a:lstStyle/>
              <a:p>
                <a:r>
                  <a:rPr lang="zh-CN" altLang="en-US">
                    <a:noFill/>
                  </a:rPr>
                  <a:t> </a:t>
                </a:r>
              </a:p>
            </p:txBody>
          </p:sp>
        </mc:Fallback>
      </mc:AlternateContent>
      <p:grpSp>
        <p:nvGrpSpPr>
          <p:cNvPr id="4" name="组合 3">
            <a:extLst>
              <a:ext uri="{FF2B5EF4-FFF2-40B4-BE49-F238E27FC236}">
                <a16:creationId xmlns:a16="http://schemas.microsoft.com/office/drawing/2014/main" id="{17EDFEC1-438A-4DC0-AA7B-4548F64DA8E4}"/>
              </a:ext>
            </a:extLst>
          </p:cNvPr>
          <p:cNvGrpSpPr/>
          <p:nvPr/>
        </p:nvGrpSpPr>
        <p:grpSpPr>
          <a:xfrm>
            <a:off x="-252536" y="3479459"/>
            <a:ext cx="4446147" cy="2689130"/>
            <a:chOff x="5975648" y="4178790"/>
            <a:chExt cx="3168352" cy="1916291"/>
          </a:xfrm>
        </p:grpSpPr>
        <p:grpSp>
          <p:nvGrpSpPr>
            <p:cNvPr id="12" name="组合 11">
              <a:extLst>
                <a:ext uri="{FF2B5EF4-FFF2-40B4-BE49-F238E27FC236}">
                  <a16:creationId xmlns:a16="http://schemas.microsoft.com/office/drawing/2014/main" id="{197C967D-6522-46C6-9763-350D66059D29}"/>
                </a:ext>
              </a:extLst>
            </p:cNvPr>
            <p:cNvGrpSpPr/>
            <p:nvPr/>
          </p:nvGrpSpPr>
          <p:grpSpPr>
            <a:xfrm>
              <a:off x="7808355" y="4618291"/>
              <a:ext cx="940387" cy="603456"/>
              <a:chOff x="1124151" y="4859667"/>
              <a:chExt cx="1425382" cy="914682"/>
            </a:xfrm>
            <a:solidFill>
              <a:schemeClr val="bg1">
                <a:lumMod val="95000"/>
              </a:schemeClr>
            </a:solidFill>
          </p:grpSpPr>
          <p:sp>
            <p:nvSpPr>
              <p:cNvPr id="13" name="矩形 12">
                <a:extLst>
                  <a:ext uri="{FF2B5EF4-FFF2-40B4-BE49-F238E27FC236}">
                    <a16:creationId xmlns:a16="http://schemas.microsoft.com/office/drawing/2014/main" id="{F7377A5D-B10F-4705-9712-0785950151A6}"/>
                  </a:ext>
                </a:extLst>
              </p:cNvPr>
              <p:cNvSpPr/>
              <p:nvPr/>
            </p:nvSpPr>
            <p:spPr>
              <a:xfrm>
                <a:off x="1930746" y="5197084"/>
                <a:ext cx="618787"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n w="28575">
                    <a:solidFill>
                      <a:schemeClr val="tx1"/>
                    </a:solidFill>
                  </a:ln>
                </a:endParaRPr>
              </a:p>
            </p:txBody>
          </p:sp>
          <p:grpSp>
            <p:nvGrpSpPr>
              <p:cNvPr id="14" name="组合 13">
                <a:extLst>
                  <a:ext uri="{FF2B5EF4-FFF2-40B4-BE49-F238E27FC236}">
                    <a16:creationId xmlns:a16="http://schemas.microsoft.com/office/drawing/2014/main" id="{43ED7A2C-16F3-4327-87C0-9A5C95DC2965}"/>
                  </a:ext>
                </a:extLst>
              </p:cNvPr>
              <p:cNvGrpSpPr/>
              <p:nvPr/>
            </p:nvGrpSpPr>
            <p:grpSpPr>
              <a:xfrm>
                <a:off x="1124151" y="4859667"/>
                <a:ext cx="914684" cy="914682"/>
                <a:chOff x="1475656" y="3911173"/>
                <a:chExt cx="864096" cy="864096"/>
              </a:xfrm>
              <a:grpFill/>
            </p:grpSpPr>
            <p:sp>
              <p:nvSpPr>
                <p:cNvPr id="15" name="椭圆 14">
                  <a:extLst>
                    <a:ext uri="{FF2B5EF4-FFF2-40B4-BE49-F238E27FC236}">
                      <a16:creationId xmlns:a16="http://schemas.microsoft.com/office/drawing/2014/main" id="{DFFE551A-7161-416E-86B7-2F7B88CE7990}"/>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dirty="0">
                    <a:ln w="28575">
                      <a:solidFill>
                        <a:schemeClr val="tx1"/>
                      </a:solidFill>
                    </a:ln>
                  </a:endParaRPr>
                </a:p>
              </p:txBody>
            </p:sp>
            <p:sp>
              <p:nvSpPr>
                <p:cNvPr id="16" name="等腰三角形 15">
                  <a:extLst>
                    <a:ext uri="{FF2B5EF4-FFF2-40B4-BE49-F238E27FC236}">
                      <a16:creationId xmlns:a16="http://schemas.microsoft.com/office/drawing/2014/main" id="{1A489C8B-F7C3-4756-A524-71BC1603E66C}"/>
                    </a:ext>
                  </a:extLst>
                </p:cNvPr>
                <p:cNvSpPr/>
                <p:nvPr/>
              </p:nvSpPr>
              <p:spPr>
                <a:xfrm flipV="1">
                  <a:off x="1835927" y="3949893"/>
                  <a:ext cx="171468" cy="125486"/>
                </a:xfrm>
                <a:prstGeom prst="triangle">
                  <a:avLst>
                    <a:gd name="adj" fmla="val 50000"/>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dirty="0">
                    <a:ln w="28575">
                      <a:solidFill>
                        <a:schemeClr val="tx1"/>
                      </a:solidFill>
                    </a:ln>
                  </a:endParaRPr>
                </a:p>
              </p:txBody>
            </p:sp>
          </p:grpSp>
        </p:grpSp>
        <p:sp>
          <p:nvSpPr>
            <p:cNvPr id="8" name="矩形 7">
              <a:extLst>
                <a:ext uri="{FF2B5EF4-FFF2-40B4-BE49-F238E27FC236}">
                  <a16:creationId xmlns:a16="http://schemas.microsoft.com/office/drawing/2014/main" id="{2C0EA825-C7CA-4D7E-9B9A-065BD5F54293}"/>
                </a:ext>
              </a:extLst>
            </p:cNvPr>
            <p:cNvSpPr/>
            <p:nvPr/>
          </p:nvSpPr>
          <p:spPr>
            <a:xfrm>
              <a:off x="6329489" y="4840898"/>
              <a:ext cx="408241" cy="158235"/>
            </a:xfrm>
            <a:prstGeom prst="rect">
              <a:avLst/>
            </a:prstGeom>
            <a:solidFill>
              <a:schemeClr val="bg1">
                <a:lumMod val="95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n w="28575">
                  <a:solidFill>
                    <a:schemeClr val="tx1"/>
                  </a:solidFill>
                </a:ln>
              </a:endParaRPr>
            </a:p>
          </p:txBody>
        </p:sp>
        <p:grpSp>
          <p:nvGrpSpPr>
            <p:cNvPr id="9" name="组合 8">
              <a:extLst>
                <a:ext uri="{FF2B5EF4-FFF2-40B4-BE49-F238E27FC236}">
                  <a16:creationId xmlns:a16="http://schemas.microsoft.com/office/drawing/2014/main" id="{2766BDA2-7A23-4BC1-AFC5-20F57495F7B5}"/>
                </a:ext>
              </a:extLst>
            </p:cNvPr>
            <p:cNvGrpSpPr/>
            <p:nvPr/>
          </p:nvGrpSpPr>
          <p:grpSpPr>
            <a:xfrm>
              <a:off x="6703841" y="4618288"/>
              <a:ext cx="1461217" cy="603456"/>
              <a:chOff x="1475656" y="3911173"/>
              <a:chExt cx="2092331" cy="864096"/>
            </a:xfrm>
            <a:solidFill>
              <a:schemeClr val="bg1">
                <a:lumMod val="95000"/>
              </a:schemeClr>
            </a:solidFill>
          </p:grpSpPr>
          <p:sp>
            <p:nvSpPr>
              <p:cNvPr id="10" name="椭圆 9">
                <a:extLst>
                  <a:ext uri="{FF2B5EF4-FFF2-40B4-BE49-F238E27FC236}">
                    <a16:creationId xmlns:a16="http://schemas.microsoft.com/office/drawing/2014/main" id="{E281476A-2F6B-4737-BE85-CBD8066C0D5E}"/>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dirty="0">
                  <a:ln w="28575">
                    <a:solidFill>
                      <a:schemeClr val="tx1"/>
                    </a:solidFill>
                  </a:ln>
                </a:endParaRPr>
              </a:p>
            </p:txBody>
          </p:sp>
          <p:sp>
            <p:nvSpPr>
              <p:cNvPr id="11" name="等腰三角形 10">
                <a:extLst>
                  <a:ext uri="{FF2B5EF4-FFF2-40B4-BE49-F238E27FC236}">
                    <a16:creationId xmlns:a16="http://schemas.microsoft.com/office/drawing/2014/main" id="{54F948C8-2E19-4A74-A118-CC75C583B4E6}"/>
                  </a:ext>
                </a:extLst>
              </p:cNvPr>
              <p:cNvSpPr/>
              <p:nvPr/>
            </p:nvSpPr>
            <p:spPr>
              <a:xfrm>
                <a:off x="1828983" y="3955733"/>
                <a:ext cx="157440" cy="123385"/>
              </a:xfrm>
              <a:prstGeom prst="triangle">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n w="28575">
                    <a:solidFill>
                      <a:schemeClr val="tx1"/>
                    </a:solidFill>
                  </a:ln>
                </a:endParaRPr>
              </a:p>
            </p:txBody>
          </p:sp>
          <p:sp>
            <p:nvSpPr>
              <p:cNvPr id="29" name="等腰三角形 28">
                <a:extLst>
                  <a:ext uri="{FF2B5EF4-FFF2-40B4-BE49-F238E27FC236}">
                    <a16:creationId xmlns:a16="http://schemas.microsoft.com/office/drawing/2014/main" id="{A6569465-090D-47AA-9B1E-D5758B463AC0}"/>
                  </a:ext>
                </a:extLst>
              </p:cNvPr>
              <p:cNvSpPr/>
              <p:nvPr/>
            </p:nvSpPr>
            <p:spPr>
              <a:xfrm>
                <a:off x="3410547" y="4625689"/>
                <a:ext cx="157440" cy="123385"/>
              </a:xfrm>
              <a:prstGeom prst="triangle">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n w="28575">
                    <a:solidFill>
                      <a:schemeClr val="tx1"/>
                    </a:solidFill>
                  </a:ln>
                </a:endParaRPr>
              </a:p>
            </p:txBody>
          </p:sp>
        </p:grpSp>
        <p:sp>
          <p:nvSpPr>
            <p:cNvPr id="17" name="任意多边形: 形状 16">
              <a:extLst>
                <a:ext uri="{FF2B5EF4-FFF2-40B4-BE49-F238E27FC236}">
                  <a16:creationId xmlns:a16="http://schemas.microsoft.com/office/drawing/2014/main" id="{AA03CEE7-F23A-4582-B367-E31667E71F0E}"/>
                </a:ext>
              </a:extLst>
            </p:cNvPr>
            <p:cNvSpPr/>
            <p:nvPr/>
          </p:nvSpPr>
          <p:spPr>
            <a:xfrm>
              <a:off x="7005569" y="4178790"/>
              <a:ext cx="1108510" cy="452932"/>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2000">
                <a:ln w="28575">
                  <a:solidFill>
                    <a:schemeClr val="tx1"/>
                  </a:solidFill>
                </a:ln>
              </a:endParaRPr>
            </a:p>
          </p:txBody>
        </p:sp>
        <p:cxnSp>
          <p:nvCxnSpPr>
            <p:cNvPr id="18" name="直接箭头连接符 17">
              <a:extLst>
                <a:ext uri="{FF2B5EF4-FFF2-40B4-BE49-F238E27FC236}">
                  <a16:creationId xmlns:a16="http://schemas.microsoft.com/office/drawing/2014/main" id="{1A7024D0-2F3E-4F86-B16F-494DD2D51AC7}"/>
                </a:ext>
              </a:extLst>
            </p:cNvPr>
            <p:cNvCxnSpPr>
              <a:cxnSpLocks/>
            </p:cNvCxnSpPr>
            <p:nvPr/>
          </p:nvCxnSpPr>
          <p:spPr>
            <a:xfrm flipV="1">
              <a:off x="6703525" y="4483329"/>
              <a:ext cx="603773" cy="81385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9" name="任意多边形: 形状 18">
              <a:extLst>
                <a:ext uri="{FF2B5EF4-FFF2-40B4-BE49-F238E27FC236}">
                  <a16:creationId xmlns:a16="http://schemas.microsoft.com/office/drawing/2014/main" id="{D1411877-D24D-48DF-8E37-E69C53A93965}"/>
                </a:ext>
              </a:extLst>
            </p:cNvPr>
            <p:cNvSpPr/>
            <p:nvPr/>
          </p:nvSpPr>
          <p:spPr>
            <a:xfrm flipV="1">
              <a:off x="7005569" y="5215575"/>
              <a:ext cx="1108510" cy="356956"/>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2000">
                <a:ln w="28575">
                  <a:solidFill>
                    <a:schemeClr val="tx1"/>
                  </a:solidFill>
                </a:ln>
              </a:endParaRPr>
            </a:p>
          </p:txBody>
        </p:sp>
        <p:sp>
          <p:nvSpPr>
            <p:cNvPr id="21" name="弧形 20">
              <a:extLst>
                <a:ext uri="{FF2B5EF4-FFF2-40B4-BE49-F238E27FC236}">
                  <a16:creationId xmlns:a16="http://schemas.microsoft.com/office/drawing/2014/main" id="{F73E5B86-92D4-4115-B661-839B512EF388}"/>
                </a:ext>
              </a:extLst>
            </p:cNvPr>
            <p:cNvSpPr/>
            <p:nvPr/>
          </p:nvSpPr>
          <p:spPr>
            <a:xfrm>
              <a:off x="7023416" y="4617008"/>
              <a:ext cx="408241" cy="603456"/>
            </a:xfrm>
            <a:prstGeom prst="arc">
              <a:avLst>
                <a:gd name="adj1" fmla="val 17283902"/>
                <a:gd name="adj2" fmla="val 4390572"/>
              </a:avLst>
            </a:prstGeom>
            <a:ln w="38100">
              <a:headEnd type="triangle" w="med" len="med"/>
              <a:tailEnd type="triangle"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000" dirty="0">
                <a:ln w="28575">
                  <a:solidFill>
                    <a:schemeClr val="tx1"/>
                  </a:solidFill>
                </a:ln>
              </a:endParaRPr>
            </a:p>
          </p:txBody>
        </p:sp>
        <p:sp>
          <p:nvSpPr>
            <p:cNvPr id="24" name="弧形 23">
              <a:extLst>
                <a:ext uri="{FF2B5EF4-FFF2-40B4-BE49-F238E27FC236}">
                  <a16:creationId xmlns:a16="http://schemas.microsoft.com/office/drawing/2014/main" id="{CE40CF3A-D2A4-4479-A89B-53FE8A5EB85D}"/>
                </a:ext>
              </a:extLst>
            </p:cNvPr>
            <p:cNvSpPr/>
            <p:nvPr/>
          </p:nvSpPr>
          <p:spPr>
            <a:xfrm flipH="1" flipV="1">
              <a:off x="7672286" y="4633588"/>
              <a:ext cx="403989" cy="603455"/>
            </a:xfrm>
            <a:prstGeom prst="arc">
              <a:avLst>
                <a:gd name="adj1" fmla="val 17283902"/>
                <a:gd name="adj2" fmla="val 4390572"/>
              </a:avLst>
            </a:prstGeom>
            <a:ln w="38100">
              <a:headEnd type="triangle" w="med" len="med"/>
              <a:tailEnd type="triangle" w="lg" len="med"/>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000" dirty="0">
                <a:ln w="28575">
                  <a:solidFill>
                    <a:schemeClr val="tx1"/>
                  </a:solidFill>
                </a:ln>
              </a:endParaRPr>
            </a:p>
          </p:txBody>
        </p:sp>
        <p:sp>
          <p:nvSpPr>
            <p:cNvPr id="25" name="Content Placeholder 2">
              <a:extLst>
                <a:ext uri="{FF2B5EF4-FFF2-40B4-BE49-F238E27FC236}">
                  <a16:creationId xmlns:a16="http://schemas.microsoft.com/office/drawing/2014/main" id="{A08292FD-FEBA-424D-8EF3-59E869436E81}"/>
                </a:ext>
              </a:extLst>
            </p:cNvPr>
            <p:cNvSpPr txBox="1">
              <a:spLocks/>
            </p:cNvSpPr>
            <p:nvPr/>
          </p:nvSpPr>
          <p:spPr bwMode="auto">
            <a:xfrm>
              <a:off x="5975648" y="5791569"/>
              <a:ext cx="3168352" cy="30351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800" kern="0" dirty="0">
                  <a:latin typeface="黑体" panose="02010609060101010101" pitchFamily="49" charset="-122"/>
                  <a:ea typeface="黑体" panose="02010609060101010101" pitchFamily="49" charset="-122"/>
                </a:rPr>
                <a:t>可双向作用的变量泵</a:t>
              </a:r>
              <a:r>
                <a:rPr lang="en-US" altLang="zh-CN" sz="1800" kern="0" dirty="0">
                  <a:latin typeface="黑体" panose="02010609060101010101" pitchFamily="49" charset="-122"/>
                  <a:ea typeface="黑体" panose="02010609060101010101" pitchFamily="49" charset="-122"/>
                </a:rPr>
                <a:t>-</a:t>
              </a:r>
              <a:r>
                <a:rPr lang="zh-CN" altLang="en-US" sz="1800" kern="0" dirty="0">
                  <a:latin typeface="黑体" panose="02010609060101010101" pitchFamily="49" charset="-122"/>
                  <a:ea typeface="黑体" panose="02010609060101010101" pitchFamily="49" charset="-122"/>
                </a:rPr>
                <a:t>定量马达式</a:t>
              </a:r>
              <a:endParaRPr lang="en-US" altLang="zh-CN" sz="1800" kern="0" dirty="0">
                <a:latin typeface="黑体" panose="02010609060101010101" pitchFamily="49" charset="-122"/>
                <a:ea typeface="黑体" panose="02010609060101010101" pitchFamily="49" charset="-122"/>
              </a:endParaRPr>
            </a:p>
          </p:txBody>
        </p:sp>
        <p:sp>
          <p:nvSpPr>
            <p:cNvPr id="26" name="等腰三角形 25">
              <a:extLst>
                <a:ext uri="{FF2B5EF4-FFF2-40B4-BE49-F238E27FC236}">
                  <a16:creationId xmlns:a16="http://schemas.microsoft.com/office/drawing/2014/main" id="{0725A5A7-C900-40CF-9108-FD7093F47915}"/>
                </a:ext>
              </a:extLst>
            </p:cNvPr>
            <p:cNvSpPr/>
            <p:nvPr/>
          </p:nvSpPr>
          <p:spPr>
            <a:xfrm flipV="1">
              <a:off x="6945044" y="5110840"/>
              <a:ext cx="120171" cy="80485"/>
            </a:xfrm>
            <a:prstGeom prst="triangle">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n w="28575">
                  <a:solidFill>
                    <a:schemeClr val="tx1"/>
                  </a:solidFill>
                </a:ln>
              </a:endParaRPr>
            </a:p>
          </p:txBody>
        </p:sp>
      </p:grpSp>
      <p:pic>
        <p:nvPicPr>
          <p:cNvPr id="1028" name="Picture 4" descr="https://mms0.baidu.com/it/u=2681957409,2204308283&amp;fm=27&amp;gp=0.jpg&amp;fmt=auto">
            <a:extLst>
              <a:ext uri="{FF2B5EF4-FFF2-40B4-BE49-F238E27FC236}">
                <a16:creationId xmlns:a16="http://schemas.microsoft.com/office/drawing/2014/main" id="{D5E031C4-F707-4836-AAB4-943CB6DFC57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938" t="403" b="-1"/>
          <a:stretch/>
        </p:blipFill>
        <p:spPr bwMode="auto">
          <a:xfrm>
            <a:off x="3821551" y="3298882"/>
            <a:ext cx="2917200" cy="236692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gimg2.baidu.com/image_search/src=http%3A%2F%2Fimg1.a.chinanb.org%2F201902%2F15%2F14%2F14-19-00-55-1031332.jpg&amp;refer=http%3A%2F%2Fimg1.a.chinanb.org&amp;app=2002&amp;size=f9999,10000&amp;q=a80&amp;n=0&amp;g=0n&amp;fmt=jpeg?sec=1627874522&amp;t=0487e7103f79944c4030b4632f7e709a">
            <a:extLst>
              <a:ext uri="{FF2B5EF4-FFF2-40B4-BE49-F238E27FC236}">
                <a16:creationId xmlns:a16="http://schemas.microsoft.com/office/drawing/2014/main" id="{E06D5431-82DF-4485-85B6-3B7F71C1315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1179" b="14054"/>
          <a:stretch/>
        </p:blipFill>
        <p:spPr bwMode="auto">
          <a:xfrm>
            <a:off x="6697882" y="3298883"/>
            <a:ext cx="2446118" cy="2366925"/>
          </a:xfrm>
          <a:prstGeom prst="rect">
            <a:avLst/>
          </a:prstGeom>
          <a:noFill/>
          <a:extLst>
            <a:ext uri="{909E8E84-426E-40DD-AFC4-6F175D3DCCD1}">
              <a14:hiddenFill xmlns:a14="http://schemas.microsoft.com/office/drawing/2010/main">
                <a:solidFill>
                  <a:srgbClr val="FFFFFF"/>
                </a:solidFill>
              </a14:hiddenFill>
            </a:ext>
          </a:extLst>
        </p:spPr>
      </p:pic>
      <p:sp>
        <p:nvSpPr>
          <p:cNvPr id="27" name="Content Placeholder 2">
            <a:extLst>
              <a:ext uri="{FF2B5EF4-FFF2-40B4-BE49-F238E27FC236}">
                <a16:creationId xmlns:a16="http://schemas.microsoft.com/office/drawing/2014/main" id="{9EEA30F2-AD79-4512-8951-7FF2D5F5B095}"/>
              </a:ext>
            </a:extLst>
          </p:cNvPr>
          <p:cNvSpPr txBox="1">
            <a:spLocks/>
          </p:cNvSpPr>
          <p:nvPr/>
        </p:nvSpPr>
        <p:spPr bwMode="auto">
          <a:xfrm>
            <a:off x="4289095" y="5728317"/>
            <a:ext cx="1488430" cy="4259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800" kern="0" dirty="0">
                <a:latin typeface="黑体" panose="02010609060101010101" pitchFamily="49" charset="-122"/>
                <a:ea typeface="黑体" panose="02010609060101010101" pitchFamily="49" charset="-122"/>
              </a:rPr>
              <a:t>船用绞车</a:t>
            </a:r>
            <a:endParaRPr lang="en-US" altLang="zh-CN" sz="1800" kern="0" dirty="0">
              <a:latin typeface="黑体" panose="02010609060101010101" pitchFamily="49" charset="-122"/>
              <a:ea typeface="黑体" panose="02010609060101010101" pitchFamily="49" charset="-122"/>
            </a:endParaRPr>
          </a:p>
        </p:txBody>
      </p:sp>
      <p:sp>
        <p:nvSpPr>
          <p:cNvPr id="28" name="Content Placeholder 2">
            <a:extLst>
              <a:ext uri="{FF2B5EF4-FFF2-40B4-BE49-F238E27FC236}">
                <a16:creationId xmlns:a16="http://schemas.microsoft.com/office/drawing/2014/main" id="{06DA702D-4D5D-4C20-8743-9D64E84E742E}"/>
              </a:ext>
            </a:extLst>
          </p:cNvPr>
          <p:cNvSpPr txBox="1">
            <a:spLocks/>
          </p:cNvSpPr>
          <p:nvPr/>
        </p:nvSpPr>
        <p:spPr bwMode="auto">
          <a:xfrm>
            <a:off x="7241423" y="5742671"/>
            <a:ext cx="1488430" cy="42591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800" kern="0" dirty="0">
                <a:latin typeface="黑体" panose="02010609060101010101" pitchFamily="49" charset="-122"/>
                <a:ea typeface="黑体" panose="02010609060101010101" pitchFamily="49" charset="-122"/>
              </a:rPr>
              <a:t>液压起重机</a:t>
            </a:r>
            <a:endParaRPr lang="en-US" altLang="zh-CN" sz="18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166480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2FCC19-7973-4311-93A0-A14E5394B918}"/>
              </a:ext>
            </a:extLst>
          </p:cNvPr>
          <p:cNvSpPr>
            <a:spLocks noGrp="1"/>
          </p:cNvSpPr>
          <p:nvPr>
            <p:ph type="title"/>
          </p:nvPr>
        </p:nvSpPr>
        <p:spPr>
          <a:xfrm>
            <a:off x="2388750" y="0"/>
            <a:ext cx="6480720" cy="620688"/>
          </a:xfrm>
        </p:spPr>
        <p:txBody>
          <a:bodyPr/>
          <a:lstStyle/>
          <a:p>
            <a:pPr>
              <a:lnSpc>
                <a:spcPct val="150000"/>
              </a:lnSpc>
            </a:pPr>
            <a:r>
              <a:rPr lang="zh-CN" altLang="en-US" dirty="0"/>
              <a:t>定量泵</a:t>
            </a:r>
            <a:r>
              <a:rPr lang="en-US" altLang="zh-CN" dirty="0"/>
              <a:t>-</a:t>
            </a:r>
            <a:r>
              <a:rPr lang="zh-CN" altLang="en-US" dirty="0"/>
              <a:t>变量马达式调速回路</a:t>
            </a:r>
            <a:endParaRPr lang="en-US" altLang="zh-CN" dirty="0"/>
          </a:p>
        </p:txBody>
      </p:sp>
      <p:grpSp>
        <p:nvGrpSpPr>
          <p:cNvPr id="32" name="组合 31">
            <a:extLst>
              <a:ext uri="{FF2B5EF4-FFF2-40B4-BE49-F238E27FC236}">
                <a16:creationId xmlns:a16="http://schemas.microsoft.com/office/drawing/2014/main" id="{157118D3-16E4-40EA-8399-D830A710F006}"/>
              </a:ext>
            </a:extLst>
          </p:cNvPr>
          <p:cNvGrpSpPr/>
          <p:nvPr/>
        </p:nvGrpSpPr>
        <p:grpSpPr>
          <a:xfrm>
            <a:off x="539552" y="1916832"/>
            <a:ext cx="8420137" cy="4060464"/>
            <a:chOff x="1231597" y="1816808"/>
            <a:chExt cx="7844798" cy="3783016"/>
          </a:xfrm>
        </p:grpSpPr>
        <p:grpSp>
          <p:nvGrpSpPr>
            <p:cNvPr id="20" name="组合 19">
              <a:extLst>
                <a:ext uri="{FF2B5EF4-FFF2-40B4-BE49-F238E27FC236}">
                  <a16:creationId xmlns:a16="http://schemas.microsoft.com/office/drawing/2014/main" id="{EE6FEC76-F615-4511-82F3-2DA5114AF181}"/>
                </a:ext>
              </a:extLst>
            </p:cNvPr>
            <p:cNvGrpSpPr/>
            <p:nvPr/>
          </p:nvGrpSpPr>
          <p:grpSpPr>
            <a:xfrm>
              <a:off x="2682961" y="2420888"/>
              <a:ext cx="3778077" cy="3178936"/>
              <a:chOff x="6581550" y="2698336"/>
              <a:chExt cx="2419253" cy="2035599"/>
            </a:xfrm>
          </p:grpSpPr>
          <p:grpSp>
            <p:nvGrpSpPr>
              <p:cNvPr id="4" name="组合 3">
                <a:extLst>
                  <a:ext uri="{FF2B5EF4-FFF2-40B4-BE49-F238E27FC236}">
                    <a16:creationId xmlns:a16="http://schemas.microsoft.com/office/drawing/2014/main" id="{4D5B4CB8-5CF3-4974-8134-2A28B38A37E0}"/>
                  </a:ext>
                </a:extLst>
              </p:cNvPr>
              <p:cNvGrpSpPr/>
              <p:nvPr/>
            </p:nvGrpSpPr>
            <p:grpSpPr>
              <a:xfrm>
                <a:off x="6581550" y="3137834"/>
                <a:ext cx="977809" cy="603456"/>
                <a:chOff x="556731" y="4859666"/>
                <a:chExt cx="1482104" cy="914682"/>
              </a:xfrm>
              <a:solidFill>
                <a:schemeClr val="bg1">
                  <a:lumMod val="95000"/>
                </a:schemeClr>
              </a:solidFill>
            </p:grpSpPr>
            <p:sp>
              <p:nvSpPr>
                <p:cNvPr id="5" name="矩形 4">
                  <a:extLst>
                    <a:ext uri="{FF2B5EF4-FFF2-40B4-BE49-F238E27FC236}">
                      <a16:creationId xmlns:a16="http://schemas.microsoft.com/office/drawing/2014/main" id="{87D508B5-390E-42CA-A77F-EFEF84DAB46C}"/>
                    </a:ext>
                  </a:extLst>
                </p:cNvPr>
                <p:cNvSpPr/>
                <p:nvPr/>
              </p:nvSpPr>
              <p:spPr>
                <a:xfrm>
                  <a:off x="556731" y="5197084"/>
                  <a:ext cx="618787"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nvGrpSpPr>
                <p:cNvPr id="6" name="组合 5">
                  <a:extLst>
                    <a:ext uri="{FF2B5EF4-FFF2-40B4-BE49-F238E27FC236}">
                      <a16:creationId xmlns:a16="http://schemas.microsoft.com/office/drawing/2014/main" id="{CE61A801-C12C-4CD3-9937-5C1BAB5FDAC5}"/>
                    </a:ext>
                  </a:extLst>
                </p:cNvPr>
                <p:cNvGrpSpPr/>
                <p:nvPr/>
              </p:nvGrpSpPr>
              <p:grpSpPr>
                <a:xfrm>
                  <a:off x="1124151" y="4859666"/>
                  <a:ext cx="914684" cy="914682"/>
                  <a:chOff x="1475656" y="3911173"/>
                  <a:chExt cx="864096" cy="864096"/>
                </a:xfrm>
                <a:grpFill/>
              </p:grpSpPr>
              <p:sp>
                <p:nvSpPr>
                  <p:cNvPr id="7" name="椭圆 6">
                    <a:extLst>
                      <a:ext uri="{FF2B5EF4-FFF2-40B4-BE49-F238E27FC236}">
                        <a16:creationId xmlns:a16="http://schemas.microsoft.com/office/drawing/2014/main" id="{AA7EC4CE-78B0-48D3-8C43-C7A14AABAABD}"/>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sp>
                <p:nvSpPr>
                  <p:cNvPr id="8" name="等腰三角形 7">
                    <a:extLst>
                      <a:ext uri="{FF2B5EF4-FFF2-40B4-BE49-F238E27FC236}">
                        <a16:creationId xmlns:a16="http://schemas.microsoft.com/office/drawing/2014/main" id="{778BFB65-95F8-4244-A302-CB7EC31BAAD7}"/>
                      </a:ext>
                    </a:extLst>
                  </p:cNvPr>
                  <p:cNvSpPr/>
                  <p:nvPr/>
                </p:nvSpPr>
                <p:spPr>
                  <a:xfrm>
                    <a:off x="1765075" y="3918846"/>
                    <a:ext cx="285259" cy="203234"/>
                  </a:xfrm>
                  <a:prstGeom prst="triangle">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grpSp>
          <p:grpSp>
            <p:nvGrpSpPr>
              <p:cNvPr id="9" name="组合 8">
                <a:extLst>
                  <a:ext uri="{FF2B5EF4-FFF2-40B4-BE49-F238E27FC236}">
                    <a16:creationId xmlns:a16="http://schemas.microsoft.com/office/drawing/2014/main" id="{B2306726-2E0D-4ED3-B5CE-99A64E5EE1CF}"/>
                  </a:ext>
                </a:extLst>
              </p:cNvPr>
              <p:cNvGrpSpPr/>
              <p:nvPr/>
            </p:nvGrpSpPr>
            <p:grpSpPr>
              <a:xfrm>
                <a:off x="8060416" y="3137837"/>
                <a:ext cx="940387" cy="603456"/>
                <a:chOff x="1124151" y="4859667"/>
                <a:chExt cx="1425382" cy="914682"/>
              </a:xfrm>
              <a:solidFill>
                <a:schemeClr val="bg1">
                  <a:lumMod val="95000"/>
                </a:schemeClr>
              </a:solidFill>
            </p:grpSpPr>
            <p:sp>
              <p:nvSpPr>
                <p:cNvPr id="10" name="矩形 9">
                  <a:extLst>
                    <a:ext uri="{FF2B5EF4-FFF2-40B4-BE49-F238E27FC236}">
                      <a16:creationId xmlns:a16="http://schemas.microsoft.com/office/drawing/2014/main" id="{39344CC0-C480-49D8-B4F4-CA1BDF4A09E1}"/>
                    </a:ext>
                  </a:extLst>
                </p:cNvPr>
                <p:cNvSpPr/>
                <p:nvPr/>
              </p:nvSpPr>
              <p:spPr>
                <a:xfrm>
                  <a:off x="1930746" y="5197084"/>
                  <a:ext cx="618787"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nvGrpSpPr>
                <p:cNvPr id="11" name="组合 10">
                  <a:extLst>
                    <a:ext uri="{FF2B5EF4-FFF2-40B4-BE49-F238E27FC236}">
                      <a16:creationId xmlns:a16="http://schemas.microsoft.com/office/drawing/2014/main" id="{20C271E2-437C-4251-A94E-352784AD17DD}"/>
                    </a:ext>
                  </a:extLst>
                </p:cNvPr>
                <p:cNvGrpSpPr/>
                <p:nvPr/>
              </p:nvGrpSpPr>
              <p:grpSpPr>
                <a:xfrm>
                  <a:off x="1124151" y="4859667"/>
                  <a:ext cx="914684" cy="914682"/>
                  <a:chOff x="1475656" y="3911173"/>
                  <a:chExt cx="864096" cy="864096"/>
                </a:xfrm>
                <a:grpFill/>
              </p:grpSpPr>
              <p:sp>
                <p:nvSpPr>
                  <p:cNvPr id="12" name="椭圆 11">
                    <a:extLst>
                      <a:ext uri="{FF2B5EF4-FFF2-40B4-BE49-F238E27FC236}">
                        <a16:creationId xmlns:a16="http://schemas.microsoft.com/office/drawing/2014/main" id="{89EC4878-9750-4C47-9AF4-040B93A81DB4}"/>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sp>
                <p:nvSpPr>
                  <p:cNvPr id="13" name="等腰三角形 12">
                    <a:extLst>
                      <a:ext uri="{FF2B5EF4-FFF2-40B4-BE49-F238E27FC236}">
                        <a16:creationId xmlns:a16="http://schemas.microsoft.com/office/drawing/2014/main" id="{CE40D0B0-B1F7-4C6D-BACE-8685BB7C442F}"/>
                      </a:ext>
                    </a:extLst>
                  </p:cNvPr>
                  <p:cNvSpPr/>
                  <p:nvPr/>
                </p:nvSpPr>
                <p:spPr>
                  <a:xfrm flipV="1">
                    <a:off x="1788932" y="3930405"/>
                    <a:ext cx="228224" cy="176228"/>
                  </a:xfrm>
                  <a:prstGeom prst="triangle">
                    <a:avLst>
                      <a:gd name="adj" fmla="val 50000"/>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grpSp>
          </p:grpSp>
          <p:sp>
            <p:nvSpPr>
              <p:cNvPr id="14" name="任意多边形: 形状 13">
                <a:extLst>
                  <a:ext uri="{FF2B5EF4-FFF2-40B4-BE49-F238E27FC236}">
                    <a16:creationId xmlns:a16="http://schemas.microsoft.com/office/drawing/2014/main" id="{A4DF8EA6-DB31-4FED-8495-4C74FDC49C11}"/>
                  </a:ext>
                </a:extLst>
              </p:cNvPr>
              <p:cNvSpPr/>
              <p:nvPr/>
            </p:nvSpPr>
            <p:spPr>
              <a:xfrm>
                <a:off x="7257630" y="2698336"/>
                <a:ext cx="1108510" cy="452932"/>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n w="28575">
                    <a:solidFill>
                      <a:schemeClr val="tx1"/>
                    </a:solidFill>
                  </a:ln>
                </a:endParaRPr>
              </a:p>
            </p:txBody>
          </p:sp>
          <p:cxnSp>
            <p:nvCxnSpPr>
              <p:cNvPr id="15" name="直接箭头连接符 14">
                <a:extLst>
                  <a:ext uri="{FF2B5EF4-FFF2-40B4-BE49-F238E27FC236}">
                    <a16:creationId xmlns:a16="http://schemas.microsoft.com/office/drawing/2014/main" id="{1D980D22-900C-4ED1-BE1D-8699DE50CAB6}"/>
                  </a:ext>
                </a:extLst>
              </p:cNvPr>
              <p:cNvCxnSpPr/>
              <p:nvPr/>
            </p:nvCxnSpPr>
            <p:spPr>
              <a:xfrm flipV="1">
                <a:off x="8071108" y="3088971"/>
                <a:ext cx="558652" cy="790327"/>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6" name="任意多边形: 形状 15">
                <a:extLst>
                  <a:ext uri="{FF2B5EF4-FFF2-40B4-BE49-F238E27FC236}">
                    <a16:creationId xmlns:a16="http://schemas.microsoft.com/office/drawing/2014/main" id="{A7774A8A-4C13-4962-A557-B01E7CB20D7D}"/>
                  </a:ext>
                </a:extLst>
              </p:cNvPr>
              <p:cNvSpPr/>
              <p:nvPr/>
            </p:nvSpPr>
            <p:spPr>
              <a:xfrm flipV="1">
                <a:off x="7257630" y="3735121"/>
                <a:ext cx="1108510" cy="356956"/>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n w="28575">
                    <a:solidFill>
                      <a:schemeClr val="tx1"/>
                    </a:solidFill>
                  </a:ln>
                </a:endParaRPr>
              </a:p>
            </p:txBody>
          </p:sp>
          <p:sp>
            <p:nvSpPr>
              <p:cNvPr id="17" name="弧形 16">
                <a:extLst>
                  <a:ext uri="{FF2B5EF4-FFF2-40B4-BE49-F238E27FC236}">
                    <a16:creationId xmlns:a16="http://schemas.microsoft.com/office/drawing/2014/main" id="{7A61B171-9244-47E6-93D8-73176973CA42}"/>
                  </a:ext>
                </a:extLst>
              </p:cNvPr>
              <p:cNvSpPr/>
              <p:nvPr/>
            </p:nvSpPr>
            <p:spPr>
              <a:xfrm>
                <a:off x="7275477" y="3136554"/>
                <a:ext cx="408241" cy="603456"/>
              </a:xfrm>
              <a:prstGeom prst="arc">
                <a:avLst>
                  <a:gd name="adj1" fmla="val 17283902"/>
                  <a:gd name="adj2" fmla="val 4390572"/>
                </a:avLst>
              </a:prstGeom>
              <a:ln w="38100">
                <a:headEnd type="triangle" w="med" len="med"/>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ln w="28575">
                    <a:solidFill>
                      <a:schemeClr val="tx1"/>
                    </a:solidFill>
                  </a:ln>
                </a:endParaRPr>
              </a:p>
            </p:txBody>
          </p:sp>
          <p:sp>
            <p:nvSpPr>
              <p:cNvPr id="18" name="弧形 17">
                <a:extLst>
                  <a:ext uri="{FF2B5EF4-FFF2-40B4-BE49-F238E27FC236}">
                    <a16:creationId xmlns:a16="http://schemas.microsoft.com/office/drawing/2014/main" id="{C69DC2B2-B8F3-4276-ACCB-9964B8224545}"/>
                  </a:ext>
                </a:extLst>
              </p:cNvPr>
              <p:cNvSpPr/>
              <p:nvPr/>
            </p:nvSpPr>
            <p:spPr>
              <a:xfrm flipH="1" flipV="1">
                <a:off x="7924347" y="3153134"/>
                <a:ext cx="403989" cy="603455"/>
              </a:xfrm>
              <a:prstGeom prst="arc">
                <a:avLst>
                  <a:gd name="adj1" fmla="val 17283902"/>
                  <a:gd name="adj2" fmla="val 4390572"/>
                </a:avLst>
              </a:prstGeom>
              <a:ln w="38100">
                <a:headEnd type="triangle" w="med" len="med"/>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ln w="28575">
                    <a:solidFill>
                      <a:schemeClr val="tx1"/>
                    </a:solidFill>
                  </a:ln>
                </a:endParaRPr>
              </a:p>
            </p:txBody>
          </p:sp>
          <p:sp>
            <p:nvSpPr>
              <p:cNvPr id="19" name="Content Placeholder 2">
                <a:extLst>
                  <a:ext uri="{FF2B5EF4-FFF2-40B4-BE49-F238E27FC236}">
                    <a16:creationId xmlns:a16="http://schemas.microsoft.com/office/drawing/2014/main" id="{E58E5B2A-8624-47D8-899B-198B661D4646}"/>
                  </a:ext>
                </a:extLst>
              </p:cNvPr>
              <p:cNvSpPr txBox="1">
                <a:spLocks/>
              </p:cNvSpPr>
              <p:nvPr/>
            </p:nvSpPr>
            <p:spPr bwMode="auto">
              <a:xfrm>
                <a:off x="6731288" y="4365104"/>
                <a:ext cx="2161192" cy="3688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2000" kern="0" dirty="0">
                    <a:latin typeface="黑体" panose="02010609060101010101" pitchFamily="49" charset="-122"/>
                    <a:ea typeface="黑体" panose="02010609060101010101" pitchFamily="49" charset="-122"/>
                  </a:rPr>
                  <a:t>定量泵</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变量马达式</a:t>
                </a:r>
                <a:endParaRPr lang="en-US" altLang="zh-CN" sz="2000" kern="0" dirty="0">
                  <a:latin typeface="黑体" panose="02010609060101010101" pitchFamily="49" charset="-122"/>
                  <a:ea typeface="黑体" panose="02010609060101010101" pitchFamily="49" charset="-122"/>
                </a:endParaRPr>
              </a:p>
            </p:txBody>
          </p:sp>
        </p:grpSp>
        <p:sp>
          <p:nvSpPr>
            <p:cNvPr id="24" name="矩形 23">
              <a:extLst>
                <a:ext uri="{FF2B5EF4-FFF2-40B4-BE49-F238E27FC236}">
                  <a16:creationId xmlns:a16="http://schemas.microsoft.com/office/drawing/2014/main" id="{753C71CA-F49F-43F8-91BA-595D638C130C}"/>
                </a:ext>
              </a:extLst>
            </p:cNvPr>
            <p:cNvSpPr/>
            <p:nvPr/>
          </p:nvSpPr>
          <p:spPr>
            <a:xfrm>
              <a:off x="6059304" y="2601418"/>
              <a:ext cx="3017091" cy="602168"/>
            </a:xfrm>
            <a:prstGeom prst="rect">
              <a:avLst/>
            </a:prstGeom>
          </p:spPr>
          <p:txBody>
            <a:bodyPr wrap="square">
              <a:spAutoFit/>
            </a:bodyPr>
            <a:lstStyle/>
            <a:p>
              <a:r>
                <a:rPr lang="zh-CN" altLang="en-US" kern="0" dirty="0">
                  <a:solidFill>
                    <a:srgbClr val="000000"/>
                  </a:solidFill>
                  <a:latin typeface="黑体" panose="02010609060101010101" pitchFamily="49" charset="-122"/>
                  <a:ea typeface="黑体" panose="02010609060101010101" pitchFamily="49" charset="-122"/>
                </a:rPr>
                <a:t>改变液压马达排量，马达输出转矩和输出转速随之变化</a:t>
              </a:r>
              <a:endParaRPr lang="zh-CN" altLang="en-US" sz="14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10EDAE05-5EAE-4FC3-98FC-2D0DDB8202D7}"/>
                    </a:ext>
                  </a:extLst>
                </p:cNvPr>
                <p:cNvSpPr/>
                <p:nvPr/>
              </p:nvSpPr>
              <p:spPr>
                <a:xfrm>
                  <a:off x="1231597" y="4040005"/>
                  <a:ext cx="2050946" cy="394147"/>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液压泵转速</a:t>
                  </a:r>
                  <a14:m>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a:latin typeface="Cambria Math" panose="02040503050406030204" pitchFamily="18" charset="0"/>
                              <a:ea typeface="黑体" panose="02010609060101010101" pitchFamily="49" charset="-122"/>
                            </a:rPr>
                            <m:t>𝑛</m:t>
                          </m:r>
                        </m:e>
                        <m:sub>
                          <m:r>
                            <a:rPr lang="en-US" altLang="zh-CN">
                              <a:latin typeface="Cambria Math" panose="02040503050406030204" pitchFamily="18" charset="0"/>
                              <a:ea typeface="黑体" panose="02010609060101010101" pitchFamily="49" charset="-122"/>
                            </a:rPr>
                            <m:t>𝑝</m:t>
                          </m:r>
                        </m:sub>
                      </m:sSub>
                    </m:oMath>
                  </a14:m>
                  <a:r>
                    <a:rPr lang="zh-CN" altLang="en-US" dirty="0">
                      <a:latin typeface="黑体" panose="02010609060101010101" pitchFamily="49" charset="-122"/>
                      <a:ea typeface="黑体" panose="02010609060101010101" pitchFamily="49" charset="-122"/>
                    </a:rPr>
                    <a:t>恒定</a:t>
                  </a:r>
                </a:p>
              </p:txBody>
            </p:sp>
          </mc:Choice>
          <mc:Fallback xmlns="">
            <p:sp>
              <p:nvSpPr>
                <p:cNvPr id="25" name="矩形 24">
                  <a:extLst>
                    <a:ext uri="{FF2B5EF4-FFF2-40B4-BE49-F238E27FC236}">
                      <a16:creationId xmlns:a16="http://schemas.microsoft.com/office/drawing/2014/main" id="{10EDAE05-5EAE-4FC3-98FC-2D0DDB8202D7}"/>
                    </a:ext>
                  </a:extLst>
                </p:cNvPr>
                <p:cNvSpPr>
                  <a:spLocks noRot="1" noChangeAspect="1" noMove="1" noResize="1" noEditPoints="1" noAdjustHandles="1" noChangeArrowheads="1" noChangeShapeType="1" noTextEdit="1"/>
                </p:cNvSpPr>
                <p:nvPr/>
              </p:nvSpPr>
              <p:spPr>
                <a:xfrm>
                  <a:off x="1231597" y="4040005"/>
                  <a:ext cx="2050946" cy="394147"/>
                </a:xfrm>
                <a:prstGeom prst="rect">
                  <a:avLst/>
                </a:prstGeom>
                <a:blipFill>
                  <a:blip r:embed="rId2"/>
                  <a:stretch>
                    <a:fillRect l="-2493" t="-13043" b="-5797"/>
                  </a:stretch>
                </a:blipFill>
              </p:spPr>
              <p:txBody>
                <a:bodyPr/>
                <a:lstStyle/>
                <a:p>
                  <a:r>
                    <a:rPr lang="zh-CN" altLang="en-US">
                      <a:noFill/>
                    </a:rPr>
                    <a:t> </a:t>
                  </a:r>
                </a:p>
              </p:txBody>
            </p:sp>
          </mc:Fallback>
        </mc:AlternateContent>
        <p:sp>
          <p:nvSpPr>
            <p:cNvPr id="26" name="矩形 25">
              <a:extLst>
                <a:ext uri="{FF2B5EF4-FFF2-40B4-BE49-F238E27FC236}">
                  <a16:creationId xmlns:a16="http://schemas.microsoft.com/office/drawing/2014/main" id="{BA602BCB-3A20-4EF8-AC80-568EA984F286}"/>
                </a:ext>
              </a:extLst>
            </p:cNvPr>
            <p:cNvSpPr/>
            <p:nvPr/>
          </p:nvSpPr>
          <p:spPr>
            <a:xfrm>
              <a:off x="1457890" y="2956171"/>
              <a:ext cx="1904073" cy="344096"/>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液压泵排量固定</a:t>
              </a:r>
            </a:p>
          </p:txBody>
        </p:sp>
        <mc:AlternateContent xmlns:mc="http://schemas.openxmlformats.org/markup-compatibility/2006" xmlns:a14="http://schemas.microsoft.com/office/drawing/2010/main">
          <mc:Choice Requires="a14">
            <p:sp>
              <p:nvSpPr>
                <p:cNvPr id="31" name="矩形 30">
                  <a:extLst>
                    <a:ext uri="{FF2B5EF4-FFF2-40B4-BE49-F238E27FC236}">
                      <a16:creationId xmlns:a16="http://schemas.microsoft.com/office/drawing/2014/main" id="{0B472982-519A-440E-84DA-B4F316CE0022}"/>
                    </a:ext>
                  </a:extLst>
                </p:cNvPr>
                <p:cNvSpPr/>
                <p:nvPr/>
              </p:nvSpPr>
              <p:spPr>
                <a:xfrm>
                  <a:off x="3090740" y="1816808"/>
                  <a:ext cx="3201133"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回路的工作压力</a:t>
                  </a:r>
                  <a14:m>
                    <m:oMath xmlns:m="http://schemas.openxmlformats.org/officeDocument/2006/math">
                      <m:r>
                        <a:rPr lang="en-US" altLang="zh-CN">
                          <a:latin typeface="Cambria Math" panose="02040503050406030204" pitchFamily="18" charset="0"/>
                          <a:ea typeface="黑体" panose="02010609060101010101" pitchFamily="49" charset="-122"/>
                        </a:rPr>
                        <m:t>𝑝</m:t>
                      </m:r>
                    </m:oMath>
                  </a14:m>
                  <a:r>
                    <a:rPr lang="zh-CN" altLang="en-US" dirty="0">
                      <a:latin typeface="黑体" panose="02010609060101010101" pitchFamily="49" charset="-122"/>
                      <a:ea typeface="黑体" panose="02010609060101010101" pitchFamily="49" charset="-122"/>
                    </a:rPr>
                    <a:t>由负载决定</a:t>
                  </a:r>
                </a:p>
              </p:txBody>
            </p:sp>
          </mc:Choice>
          <mc:Fallback xmlns="">
            <p:sp>
              <p:nvSpPr>
                <p:cNvPr id="31" name="矩形 30">
                  <a:extLst>
                    <a:ext uri="{FF2B5EF4-FFF2-40B4-BE49-F238E27FC236}">
                      <a16:creationId xmlns:a16="http://schemas.microsoft.com/office/drawing/2014/main" id="{0B472982-519A-440E-84DA-B4F316CE0022}"/>
                    </a:ext>
                  </a:extLst>
                </p:cNvPr>
                <p:cNvSpPr>
                  <a:spLocks noRot="1" noChangeAspect="1" noMove="1" noResize="1" noEditPoints="1" noAdjustHandles="1" noChangeArrowheads="1" noChangeShapeType="1" noTextEdit="1"/>
                </p:cNvSpPr>
                <p:nvPr/>
              </p:nvSpPr>
              <p:spPr>
                <a:xfrm>
                  <a:off x="3090740" y="1816808"/>
                  <a:ext cx="3201133" cy="369332"/>
                </a:xfrm>
                <a:prstGeom prst="rect">
                  <a:avLst/>
                </a:prstGeom>
                <a:blipFill>
                  <a:blip r:embed="rId3"/>
                  <a:stretch>
                    <a:fillRect l="-1599" t="-10769" b="-13846"/>
                  </a:stretch>
                </a:blipFill>
              </p:spPr>
              <p:txBody>
                <a:bodyPr/>
                <a:lstStyle/>
                <a:p>
                  <a:r>
                    <a:rPr lang="zh-CN" altLang="en-US">
                      <a:noFill/>
                    </a:rPr>
                    <a:t> </a:t>
                  </a:r>
                </a:p>
              </p:txBody>
            </p:sp>
          </mc:Fallback>
        </mc:AlternateContent>
        <p:sp>
          <p:nvSpPr>
            <p:cNvPr id="28" name="矩形 27">
              <a:extLst>
                <a:ext uri="{FF2B5EF4-FFF2-40B4-BE49-F238E27FC236}">
                  <a16:creationId xmlns:a16="http://schemas.microsoft.com/office/drawing/2014/main" id="{D1381221-6A2B-4289-8FBB-6D448E3AAAB2}"/>
                </a:ext>
              </a:extLst>
            </p:cNvPr>
            <p:cNvSpPr/>
            <p:nvPr/>
          </p:nvSpPr>
          <p:spPr>
            <a:xfrm>
              <a:off x="6029759" y="3748314"/>
              <a:ext cx="2761318" cy="860240"/>
            </a:xfrm>
            <a:prstGeom prst="rect">
              <a:avLst/>
            </a:prstGeom>
          </p:spPr>
          <p:txBody>
            <a:bodyPr wrap="square">
              <a:spAutoFit/>
            </a:bodyPr>
            <a:lstStyle/>
            <a:p>
              <a:r>
                <a:rPr lang="zh-CN" altLang="en-US" kern="0" dirty="0">
                  <a:solidFill>
                    <a:srgbClr val="000000"/>
                  </a:solidFill>
                  <a:latin typeface="黑体" panose="02010609060101010101" pitchFamily="49" charset="-122"/>
                  <a:ea typeface="黑体" panose="02010609060101010101" pitchFamily="49" charset="-122"/>
                </a:rPr>
                <a:t>输出功率由负载决定，不因调速变化，也称为恒功率调速回路</a:t>
              </a:r>
              <a:endParaRPr lang="zh-CN" altLang="en-US" sz="1400" dirty="0">
                <a:latin typeface="黑体" panose="02010609060101010101" pitchFamily="49" charset="-122"/>
                <a:ea typeface="黑体" panose="02010609060101010101" pitchFamily="49" charset="-122"/>
              </a:endParaRPr>
            </a:p>
          </p:txBody>
        </p:sp>
      </p:grpSp>
      <p:sp>
        <p:nvSpPr>
          <p:cNvPr id="37" name="内容占位符 2">
            <a:extLst>
              <a:ext uri="{FF2B5EF4-FFF2-40B4-BE49-F238E27FC236}">
                <a16:creationId xmlns:a16="http://schemas.microsoft.com/office/drawing/2014/main" id="{1C5CAE11-39C3-4504-8D96-EB15910736E3}"/>
              </a:ext>
            </a:extLst>
          </p:cNvPr>
          <p:cNvSpPr txBox="1">
            <a:spLocks/>
          </p:cNvSpPr>
          <p:nvPr/>
        </p:nvSpPr>
        <p:spPr bwMode="auto">
          <a:xfrm>
            <a:off x="251520" y="764704"/>
            <a:ext cx="2498065" cy="6937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lang="en-US" sz="2400" dirty="0" smtClean="0">
                <a:solidFill>
                  <a:schemeClr val="tx1"/>
                </a:solidFill>
                <a:latin typeface="黑体" panose="02010609060101010101" pitchFamily="49" charset="-122"/>
                <a:ea typeface="黑体" panose="02010609060101010101" pitchFamily="49" charset="-122"/>
                <a:cs typeface="+mn-cs"/>
              </a:defRPr>
            </a:lvl1pPr>
            <a:lvl2pPr marL="342000" indent="-342900" algn="l" rtl="0" eaLnBrk="0" fontAlgn="base" hangingPunct="0">
              <a:spcBef>
                <a:spcPct val="20000"/>
              </a:spcBef>
              <a:spcAft>
                <a:spcPct val="0"/>
              </a:spcAft>
              <a:buFont typeface="Arial" panose="020B0604020202020204" pitchFamily="34" charset="0"/>
              <a:buChar char="•"/>
              <a:defRPr lang="en-US" sz="2000" dirty="0" smtClean="0">
                <a:solidFill>
                  <a:schemeClr val="tx1"/>
                </a:solidFill>
                <a:latin typeface="黑体" panose="02010609060101010101" pitchFamily="49" charset="-122"/>
                <a:ea typeface="黑体" panose="02010609060101010101" pitchFamily="49" charset="-122"/>
                <a:cs typeface="+mn-cs"/>
              </a:defRPr>
            </a:lvl2pPr>
            <a:lvl3pPr marL="1143000" indent="-228600" algn="l" rtl="0" eaLnBrk="0" fontAlgn="base" hangingPunct="0">
              <a:spcBef>
                <a:spcPct val="20000"/>
              </a:spcBef>
              <a:spcAft>
                <a:spcPct val="0"/>
              </a:spcAft>
              <a:buFont typeface="Wingdings" panose="05000000000000000000" pitchFamily="2" charset="2"/>
              <a:buChar char="Ø"/>
              <a:defRPr sz="18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pPr>
            <a:r>
              <a:rPr lang="zh-CN" altLang="en-US" kern="0" dirty="0"/>
              <a:t>工作原理：</a:t>
            </a:r>
          </a:p>
        </p:txBody>
      </p:sp>
    </p:spTree>
    <p:extLst>
      <p:ext uri="{BB962C8B-B14F-4D97-AF65-F5344CB8AC3E}">
        <p14:creationId xmlns:p14="http://schemas.microsoft.com/office/powerpoint/2010/main" val="42249476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4933E562-59FA-493A-90CB-EBE6F20D7E6E}"/>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b="29916"/>
          <a:stretch/>
        </p:blipFill>
        <p:spPr>
          <a:xfrm>
            <a:off x="2843808" y="1234614"/>
            <a:ext cx="6300192" cy="4888170"/>
          </a:xfrm>
          <a:prstGeom prst="rect">
            <a:avLst/>
          </a:prstGeom>
        </p:spPr>
      </p:pic>
      <p:sp>
        <p:nvSpPr>
          <p:cNvPr id="2" name="标题 1">
            <a:extLst>
              <a:ext uri="{FF2B5EF4-FFF2-40B4-BE49-F238E27FC236}">
                <a16:creationId xmlns:a16="http://schemas.microsoft.com/office/drawing/2014/main" id="{39F2ADFE-5D8C-4AC6-A6FB-EA877C959BC9}"/>
              </a:ext>
            </a:extLst>
          </p:cNvPr>
          <p:cNvSpPr>
            <a:spLocks noGrp="1"/>
          </p:cNvSpPr>
          <p:nvPr>
            <p:ph type="title"/>
          </p:nvPr>
        </p:nvSpPr>
        <p:spPr>
          <a:xfrm>
            <a:off x="2411760" y="0"/>
            <a:ext cx="6480720" cy="620688"/>
          </a:xfrm>
        </p:spPr>
        <p:txBody>
          <a:bodyPr/>
          <a:lstStyle/>
          <a:p>
            <a:pPr>
              <a:lnSpc>
                <a:spcPct val="150000"/>
              </a:lnSpc>
            </a:pPr>
            <a:r>
              <a:rPr lang="zh-CN" altLang="en-US" dirty="0"/>
              <a:t>定量泵</a:t>
            </a:r>
            <a:r>
              <a:rPr lang="en-US" altLang="zh-CN" dirty="0"/>
              <a:t>-</a:t>
            </a:r>
            <a:r>
              <a:rPr lang="zh-CN" altLang="en-US" dirty="0"/>
              <a:t>变量马达式调速回路</a:t>
            </a:r>
            <a:endParaRPr lang="en-US" altLang="zh-CN"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080766F-49CC-4BB1-8DDC-AE1E86ABE478}"/>
                  </a:ext>
                </a:extLst>
              </p:cNvPr>
              <p:cNvSpPr>
                <a:spLocks noGrp="1"/>
              </p:cNvSpPr>
              <p:nvPr>
                <p:ph idx="1"/>
              </p:nvPr>
            </p:nvSpPr>
            <p:spPr>
              <a:xfrm>
                <a:off x="28019" y="1260311"/>
                <a:ext cx="3245804" cy="1330744"/>
              </a:xfrm>
            </p:spPr>
            <p:txBody>
              <a:bodyPr/>
              <a:lstStyle/>
              <a:p>
                <a:pPr marL="0" lvl="1" indent="0">
                  <a:lnSpc>
                    <a:spcPct val="150000"/>
                  </a:lnSpc>
                  <a:buNone/>
                </a:pPr>
                <a:r>
                  <a:rPr lang="zh-CN" altLang="en-US" sz="1800" dirty="0"/>
                  <a:t>由于泵和马达的泄漏损失和摩擦损失，在</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𝑉</m:t>
                        </m:r>
                      </m:e>
                      <m:sub>
                        <m:r>
                          <a:rPr lang="en-US" altLang="zh-CN" sz="1800" b="0" i="1" smtClean="0">
                            <a:latin typeface="Cambria Math" panose="02040503050406030204" pitchFamily="18" charset="0"/>
                          </a:rPr>
                          <m:t>𝑀</m:t>
                        </m:r>
                      </m:sub>
                    </m:sSub>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0</m:t>
                    </m:r>
                  </m:oMath>
                </a14:m>
                <a:r>
                  <a:rPr lang="zh-CN" altLang="en-US" sz="1800" dirty="0"/>
                  <a:t>附近，实际</a:t>
                </a:r>
                <a14:m>
                  <m:oMath xmlns:m="http://schemas.openxmlformats.org/officeDocument/2006/math">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𝑛</m:t>
                        </m:r>
                      </m:e>
                      <m:sub>
                        <m:r>
                          <a:rPr lang="en-US" altLang="zh-CN" sz="1800" b="0" i="1" smtClean="0">
                            <a:latin typeface="Cambria Math" panose="02040503050406030204" pitchFamily="18" charset="0"/>
                          </a:rPr>
                          <m:t>𝑀</m:t>
                        </m:r>
                      </m:sub>
                    </m:sSub>
                    <m:r>
                      <a:rPr lang="zh-CN" altLang="en-US" sz="1800" i="1">
                        <a:latin typeface="Cambria Math" panose="02040503050406030204" pitchFamily="18" charset="0"/>
                      </a:rPr>
                      <m:t>、</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𝑇</m:t>
                        </m:r>
                      </m:e>
                      <m:sub>
                        <m:r>
                          <a:rPr lang="en-US" altLang="zh-CN" sz="1800" b="0" i="1" smtClean="0">
                            <a:latin typeface="Cambria Math" panose="02040503050406030204" pitchFamily="18" charset="0"/>
                          </a:rPr>
                          <m:t>𝑀</m:t>
                        </m:r>
                      </m:sub>
                    </m:sSub>
                    <m:r>
                      <a:rPr lang="zh-CN" altLang="en-US" sz="1800" i="1">
                        <a:latin typeface="Cambria Math" panose="02040503050406030204" pitchFamily="18" charset="0"/>
                      </a:rPr>
                      <m:t>和</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𝑃</m:t>
                        </m:r>
                      </m:e>
                      <m:sub>
                        <m:r>
                          <a:rPr lang="en-US" altLang="zh-CN" sz="1800" b="0" i="1" smtClean="0">
                            <a:latin typeface="Cambria Math" panose="02040503050406030204" pitchFamily="18" charset="0"/>
                          </a:rPr>
                          <m:t>𝑀</m:t>
                        </m:r>
                      </m:sub>
                    </m:sSub>
                  </m:oMath>
                </a14:m>
                <a:r>
                  <a:rPr lang="zh-CN" altLang="en-US" sz="1800" dirty="0"/>
                  <a:t>都等于零</a:t>
                </a:r>
                <a:endParaRPr lang="en-US" altLang="zh-CN" sz="1800" dirty="0"/>
              </a:p>
            </p:txBody>
          </p:sp>
        </mc:Choice>
        <mc:Fallback xmlns="">
          <p:sp>
            <p:nvSpPr>
              <p:cNvPr id="3" name="内容占位符 2">
                <a:extLst>
                  <a:ext uri="{FF2B5EF4-FFF2-40B4-BE49-F238E27FC236}">
                    <a16:creationId xmlns:a16="http://schemas.microsoft.com/office/drawing/2014/main" id="{8080766F-49CC-4BB1-8DDC-AE1E86ABE478}"/>
                  </a:ext>
                </a:extLst>
              </p:cNvPr>
              <p:cNvSpPr>
                <a:spLocks noGrp="1" noRot="1" noChangeAspect="1" noMove="1" noResize="1" noEditPoints="1" noAdjustHandles="1" noChangeArrowheads="1" noChangeShapeType="1" noTextEdit="1"/>
              </p:cNvSpPr>
              <p:nvPr>
                <p:ph idx="1"/>
              </p:nvPr>
            </p:nvSpPr>
            <p:spPr>
              <a:xfrm>
                <a:off x="28019" y="1260311"/>
                <a:ext cx="3245804" cy="1330744"/>
              </a:xfrm>
              <a:blipFill>
                <a:blip r:embed="rId4"/>
                <a:stretch>
                  <a:fillRect l="-1692" b="-2294"/>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79E352FC-E78C-496C-ADBF-E04B8EE416E9}"/>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14973" t="69259" r="15602"/>
          <a:stretch/>
        </p:blipFill>
        <p:spPr>
          <a:xfrm>
            <a:off x="179512" y="4941168"/>
            <a:ext cx="3245804" cy="1591080"/>
          </a:xfrm>
          <a:prstGeom prst="rect">
            <a:avLst/>
          </a:prstGeom>
        </p:spPr>
      </p:pic>
      <p:sp>
        <p:nvSpPr>
          <p:cNvPr id="4" name="椭圆 3">
            <a:extLst>
              <a:ext uri="{FF2B5EF4-FFF2-40B4-BE49-F238E27FC236}">
                <a16:creationId xmlns:a16="http://schemas.microsoft.com/office/drawing/2014/main" id="{4D95C135-C1E9-44E7-909F-E7418FC7EDE3}"/>
              </a:ext>
            </a:extLst>
          </p:cNvPr>
          <p:cNvSpPr/>
          <p:nvPr/>
        </p:nvSpPr>
        <p:spPr>
          <a:xfrm>
            <a:off x="3635896" y="3212976"/>
            <a:ext cx="1512168" cy="2160240"/>
          </a:xfrm>
          <a:prstGeom prst="ellipse">
            <a:avLst/>
          </a:prstGeom>
          <a:noFill/>
          <a:ln>
            <a:solidFill>
              <a:srgbClr val="338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箭头连接符 6">
            <a:extLst>
              <a:ext uri="{FF2B5EF4-FFF2-40B4-BE49-F238E27FC236}">
                <a16:creationId xmlns:a16="http://schemas.microsoft.com/office/drawing/2014/main" id="{859FC91D-6FE5-4A94-B16F-3A2636EBB41A}"/>
              </a:ext>
            </a:extLst>
          </p:cNvPr>
          <p:cNvCxnSpPr>
            <a:cxnSpLocks/>
          </p:cNvCxnSpPr>
          <p:nvPr/>
        </p:nvCxnSpPr>
        <p:spPr>
          <a:xfrm flipV="1">
            <a:off x="3134562" y="5171936"/>
            <a:ext cx="792088" cy="576064"/>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64AD33B8-AE63-4900-A65B-914EDE86CE9B}"/>
              </a:ext>
            </a:extLst>
          </p:cNvPr>
          <p:cNvSpPr/>
          <p:nvPr/>
        </p:nvSpPr>
        <p:spPr>
          <a:xfrm>
            <a:off x="179512" y="4266945"/>
            <a:ext cx="2861483" cy="646331"/>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由于泄漏，液压马达转速存在极值</a:t>
            </a:r>
          </a:p>
        </p:txBody>
      </p:sp>
      <p:cxnSp>
        <p:nvCxnSpPr>
          <p:cNvPr id="11" name="直接箭头连接符 10">
            <a:extLst>
              <a:ext uri="{FF2B5EF4-FFF2-40B4-BE49-F238E27FC236}">
                <a16:creationId xmlns:a16="http://schemas.microsoft.com/office/drawing/2014/main" id="{7A2EF425-071D-444B-9551-C876D97CFF02}"/>
              </a:ext>
            </a:extLst>
          </p:cNvPr>
          <p:cNvCxnSpPr>
            <a:cxnSpLocks/>
          </p:cNvCxnSpPr>
          <p:nvPr/>
        </p:nvCxnSpPr>
        <p:spPr>
          <a:xfrm flipV="1">
            <a:off x="2860249" y="2250081"/>
            <a:ext cx="864096" cy="83300"/>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6402145-EC53-44CB-B6CA-91B65639FC66}"/>
              </a:ext>
            </a:extLst>
          </p:cNvPr>
          <p:cNvCxnSpPr>
            <a:cxnSpLocks/>
          </p:cNvCxnSpPr>
          <p:nvPr/>
        </p:nvCxnSpPr>
        <p:spPr>
          <a:xfrm>
            <a:off x="2409727" y="2751506"/>
            <a:ext cx="1015589" cy="1323871"/>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70BF7F5C-E1FC-4CA7-AAED-66F180707AF6}"/>
              </a:ext>
            </a:extLst>
          </p:cNvPr>
          <p:cNvSpPr/>
          <p:nvPr/>
        </p:nvSpPr>
        <p:spPr>
          <a:xfrm>
            <a:off x="3724345" y="1984429"/>
            <a:ext cx="656928" cy="572789"/>
          </a:xfrm>
          <a:prstGeom prst="ellipse">
            <a:avLst/>
          </a:prstGeom>
          <a:noFill/>
          <a:ln>
            <a:solidFill>
              <a:srgbClr val="338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544042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2DDD04-561D-4112-9F26-798C1FA7B1E7}"/>
              </a:ext>
            </a:extLst>
          </p:cNvPr>
          <p:cNvSpPr>
            <a:spLocks noGrp="1"/>
          </p:cNvSpPr>
          <p:nvPr>
            <p:ph type="title"/>
          </p:nvPr>
        </p:nvSpPr>
        <p:spPr>
          <a:xfrm>
            <a:off x="1331640" y="0"/>
            <a:ext cx="6480720" cy="764704"/>
          </a:xfrm>
        </p:spPr>
        <p:txBody>
          <a:bodyPr/>
          <a:lstStyle/>
          <a:p>
            <a:r>
              <a:rPr lang="zh-CN" altLang="en-US" sz="4000" dirty="0"/>
              <a:t>调速回路目录</a:t>
            </a:r>
          </a:p>
        </p:txBody>
      </p:sp>
      <p:sp>
        <p:nvSpPr>
          <p:cNvPr id="3" name="内容占位符 2">
            <a:extLst>
              <a:ext uri="{FF2B5EF4-FFF2-40B4-BE49-F238E27FC236}">
                <a16:creationId xmlns:a16="http://schemas.microsoft.com/office/drawing/2014/main" id="{190448E4-537D-4971-87FE-14431A93359E}"/>
              </a:ext>
            </a:extLst>
          </p:cNvPr>
          <p:cNvSpPr>
            <a:spLocks noGrp="1"/>
          </p:cNvSpPr>
          <p:nvPr>
            <p:ph idx="1"/>
          </p:nvPr>
        </p:nvSpPr>
        <p:spPr>
          <a:xfrm>
            <a:off x="251520" y="764704"/>
            <a:ext cx="8640960" cy="5688632"/>
          </a:xfrm>
        </p:spPr>
        <p:txBody>
          <a:bodyPr/>
          <a:lstStyle/>
          <a:p>
            <a:pPr>
              <a:lnSpc>
                <a:spcPct val="150000"/>
              </a:lnSpc>
            </a:pPr>
            <a:r>
              <a:rPr lang="zh-CN" altLang="en-US" dirty="0"/>
              <a:t>节流调速回路</a:t>
            </a:r>
            <a:endParaRPr lang="en-US" altLang="zh-CN" dirty="0"/>
          </a:p>
          <a:p>
            <a:pPr lvl="1">
              <a:lnSpc>
                <a:spcPct val="150000"/>
              </a:lnSpc>
            </a:pPr>
            <a:r>
              <a:rPr lang="zh-CN" altLang="en-US" dirty="0"/>
              <a:t>定压式节流调速回路</a:t>
            </a:r>
            <a:endParaRPr lang="en-US" altLang="zh-CN" dirty="0"/>
          </a:p>
          <a:p>
            <a:pPr lvl="1">
              <a:lnSpc>
                <a:spcPct val="150000"/>
              </a:lnSpc>
            </a:pPr>
            <a:r>
              <a:rPr lang="zh-CN" altLang="en-US" dirty="0"/>
              <a:t>变压式节流调速回路</a:t>
            </a:r>
            <a:endParaRPr lang="en-US" altLang="zh-CN" dirty="0"/>
          </a:p>
          <a:p>
            <a:pPr lvl="1">
              <a:lnSpc>
                <a:spcPct val="150000"/>
              </a:lnSpc>
            </a:pPr>
            <a:r>
              <a:rPr lang="zh-CN" altLang="en-US" dirty="0"/>
              <a:t>工作性能的改进</a:t>
            </a:r>
            <a:endParaRPr lang="en-US" altLang="zh-CN" dirty="0"/>
          </a:p>
          <a:p>
            <a:pPr>
              <a:lnSpc>
                <a:spcPct val="150000"/>
              </a:lnSpc>
            </a:pPr>
            <a:r>
              <a:rPr lang="zh-CN" altLang="en-US" dirty="0"/>
              <a:t>容积调速回路</a:t>
            </a:r>
            <a:endParaRPr lang="en-US" altLang="zh-CN" dirty="0"/>
          </a:p>
          <a:p>
            <a:pPr lvl="1">
              <a:lnSpc>
                <a:spcPct val="150000"/>
              </a:lnSpc>
            </a:pPr>
            <a:r>
              <a:rPr lang="zh-CN" altLang="en-US" dirty="0"/>
              <a:t>泵</a:t>
            </a:r>
            <a:r>
              <a:rPr lang="en-US" altLang="zh-CN" dirty="0"/>
              <a:t>-</a:t>
            </a:r>
            <a:r>
              <a:rPr lang="zh-CN" altLang="en-US" dirty="0"/>
              <a:t>缸式容积调速回路</a:t>
            </a:r>
            <a:endParaRPr lang="en-US" altLang="zh-CN" dirty="0"/>
          </a:p>
          <a:p>
            <a:pPr lvl="1">
              <a:lnSpc>
                <a:spcPct val="150000"/>
              </a:lnSpc>
            </a:pPr>
            <a:r>
              <a:rPr lang="zh-CN" altLang="en-US" dirty="0"/>
              <a:t>泵</a:t>
            </a:r>
            <a:r>
              <a:rPr lang="en-US" altLang="zh-CN" dirty="0"/>
              <a:t>-</a:t>
            </a:r>
            <a:r>
              <a:rPr lang="zh-CN" altLang="en-US" dirty="0"/>
              <a:t>马达式容积调速回路</a:t>
            </a:r>
            <a:endParaRPr lang="en-US" altLang="zh-CN" dirty="0"/>
          </a:p>
          <a:p>
            <a:pPr>
              <a:lnSpc>
                <a:spcPct val="150000"/>
              </a:lnSpc>
            </a:pPr>
            <a:r>
              <a:rPr lang="zh-CN" altLang="en-US" dirty="0"/>
              <a:t>容积节流调速回路</a:t>
            </a:r>
            <a:endParaRPr lang="en-US" altLang="zh-CN" dirty="0"/>
          </a:p>
          <a:p>
            <a:pPr lvl="1">
              <a:lnSpc>
                <a:spcPct val="150000"/>
              </a:lnSpc>
            </a:pPr>
            <a:r>
              <a:rPr lang="zh-CN" altLang="en-US" dirty="0"/>
              <a:t>定压式容积节流调速回路</a:t>
            </a:r>
            <a:endParaRPr lang="en-US" altLang="zh-CN" dirty="0"/>
          </a:p>
          <a:p>
            <a:pPr lvl="1">
              <a:lnSpc>
                <a:spcPct val="150000"/>
              </a:lnSpc>
            </a:pPr>
            <a:r>
              <a:rPr lang="zh-CN" altLang="en-US" dirty="0"/>
              <a:t>变压式容积节流调速回路</a:t>
            </a:r>
            <a:endParaRPr lang="en-US" altLang="zh-CN" dirty="0"/>
          </a:p>
          <a:p>
            <a:endParaRPr lang="zh-CN" altLang="en-US" dirty="0"/>
          </a:p>
        </p:txBody>
      </p:sp>
    </p:spTree>
    <p:extLst>
      <p:ext uri="{BB962C8B-B14F-4D97-AF65-F5344CB8AC3E}">
        <p14:creationId xmlns:p14="http://schemas.microsoft.com/office/powerpoint/2010/main" val="20006650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2ADFE-5D8C-4AC6-A6FB-EA877C959BC9}"/>
              </a:ext>
            </a:extLst>
          </p:cNvPr>
          <p:cNvSpPr>
            <a:spLocks noGrp="1"/>
          </p:cNvSpPr>
          <p:nvPr>
            <p:ph type="title"/>
          </p:nvPr>
        </p:nvSpPr>
        <p:spPr>
          <a:xfrm>
            <a:off x="2411760" y="0"/>
            <a:ext cx="6480720" cy="620688"/>
          </a:xfrm>
        </p:spPr>
        <p:txBody>
          <a:bodyPr/>
          <a:lstStyle/>
          <a:p>
            <a:pPr>
              <a:lnSpc>
                <a:spcPct val="150000"/>
              </a:lnSpc>
            </a:pPr>
            <a:r>
              <a:rPr lang="zh-CN" altLang="en-US" dirty="0"/>
              <a:t>定量泵</a:t>
            </a:r>
            <a:r>
              <a:rPr lang="en-US" altLang="zh-CN" dirty="0"/>
              <a:t>-</a:t>
            </a:r>
            <a:r>
              <a:rPr lang="zh-CN" altLang="en-US" dirty="0"/>
              <a:t>变量马达式调速回路</a:t>
            </a:r>
            <a:endParaRPr lang="en-US" altLang="zh-CN"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080766F-49CC-4BB1-8DDC-AE1E86ABE478}"/>
                  </a:ext>
                </a:extLst>
              </p:cNvPr>
              <p:cNvSpPr>
                <a:spLocks noGrp="1"/>
              </p:cNvSpPr>
              <p:nvPr>
                <p:ph idx="1"/>
              </p:nvPr>
            </p:nvSpPr>
            <p:spPr>
              <a:xfrm>
                <a:off x="251520" y="764704"/>
                <a:ext cx="8496944" cy="1296144"/>
              </a:xfrm>
            </p:spPr>
            <p:txBody>
              <a:bodyPr/>
              <a:lstStyle/>
              <a:p>
                <a:pPr lvl="1">
                  <a:lnSpc>
                    <a:spcPct val="150000"/>
                  </a:lnSpc>
                </a:pPr>
                <a:r>
                  <a:rPr lang="zh-CN" altLang="en-US" dirty="0"/>
                  <a:t>这种回路的调速范围很小，一般只有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𝑅</m:t>
                        </m:r>
                      </m:e>
                      <m:sub>
                        <m:r>
                          <a:rPr lang="en-US" altLang="zh-CN" b="0" i="1" smtClean="0">
                            <a:latin typeface="Cambria Math" panose="02040503050406030204" pitchFamily="18" charset="0"/>
                          </a:rPr>
                          <m:t>𝐶</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3</m:t>
                    </m:r>
                    <m:r>
                      <a:rPr lang="zh-CN" altLang="en-US" i="1">
                        <a:latin typeface="Cambria Math" panose="02040503050406030204" pitchFamily="18" charset="0"/>
                      </a:rPr>
                      <m:t>。</m:t>
                    </m:r>
                  </m:oMath>
                </a14:m>
                <a:endParaRPr lang="en-US" altLang="zh-CN" dirty="0"/>
              </a:p>
              <a:p>
                <a:pPr lvl="1">
                  <a:lnSpc>
                    <a:spcPct val="150000"/>
                  </a:lnSpc>
                </a:pPr>
                <a:r>
                  <a:rPr lang="zh-CN" altLang="en-US" dirty="0"/>
                  <a:t>且它不能用来使马达实现平稳的转向，所以这种回路已很少单独使用。</a:t>
                </a:r>
              </a:p>
            </p:txBody>
          </p:sp>
        </mc:Choice>
        <mc:Fallback xmlns="">
          <p:sp>
            <p:nvSpPr>
              <p:cNvPr id="3" name="内容占位符 2">
                <a:extLst>
                  <a:ext uri="{FF2B5EF4-FFF2-40B4-BE49-F238E27FC236}">
                    <a16:creationId xmlns:a16="http://schemas.microsoft.com/office/drawing/2014/main" id="{8080766F-49CC-4BB1-8DDC-AE1E86ABE478}"/>
                  </a:ext>
                </a:extLst>
              </p:cNvPr>
              <p:cNvSpPr>
                <a:spLocks noGrp="1" noRot="1" noChangeAspect="1" noMove="1" noResize="1" noEditPoints="1" noAdjustHandles="1" noChangeArrowheads="1" noChangeShapeType="1" noTextEdit="1"/>
              </p:cNvSpPr>
              <p:nvPr>
                <p:ph idx="1"/>
              </p:nvPr>
            </p:nvSpPr>
            <p:spPr>
              <a:xfrm>
                <a:off x="251520" y="764704"/>
                <a:ext cx="8496944" cy="1296144"/>
              </a:xfrm>
              <a:blipFill>
                <a:blip r:embed="rId2"/>
                <a:stretch>
                  <a:fillRect l="-646"/>
                </a:stretch>
              </a:blipFill>
            </p:spPr>
            <p:txBody>
              <a:bodyPr/>
              <a:lstStyle/>
              <a:p>
                <a:r>
                  <a:rPr lang="zh-CN" altLang="en-US">
                    <a:noFill/>
                  </a:rPr>
                  <a:t> </a:t>
                </a:r>
              </a:p>
            </p:txBody>
          </p:sp>
        </mc:Fallback>
      </mc:AlternateContent>
      <p:grpSp>
        <p:nvGrpSpPr>
          <p:cNvPr id="6" name="组合 5">
            <a:extLst>
              <a:ext uri="{FF2B5EF4-FFF2-40B4-BE49-F238E27FC236}">
                <a16:creationId xmlns:a16="http://schemas.microsoft.com/office/drawing/2014/main" id="{6614AB93-932F-461B-AA76-755C318C8FEA}"/>
              </a:ext>
            </a:extLst>
          </p:cNvPr>
          <p:cNvGrpSpPr/>
          <p:nvPr/>
        </p:nvGrpSpPr>
        <p:grpSpPr>
          <a:xfrm>
            <a:off x="611560" y="2726560"/>
            <a:ext cx="3600400" cy="3252401"/>
            <a:chOff x="3482557" y="4377161"/>
            <a:chExt cx="2253403" cy="2035599"/>
          </a:xfrm>
        </p:grpSpPr>
        <p:grpSp>
          <p:nvGrpSpPr>
            <p:cNvPr id="7" name="组合 6">
              <a:extLst>
                <a:ext uri="{FF2B5EF4-FFF2-40B4-BE49-F238E27FC236}">
                  <a16:creationId xmlns:a16="http://schemas.microsoft.com/office/drawing/2014/main" id="{044B04D7-510E-442D-923D-83D8A16C4260}"/>
                </a:ext>
              </a:extLst>
            </p:cNvPr>
            <p:cNvGrpSpPr/>
            <p:nvPr/>
          </p:nvGrpSpPr>
          <p:grpSpPr>
            <a:xfrm>
              <a:off x="3482557" y="4816659"/>
              <a:ext cx="902644" cy="603456"/>
              <a:chOff x="670662" y="4859666"/>
              <a:chExt cx="1368173" cy="914682"/>
            </a:xfrm>
            <a:solidFill>
              <a:schemeClr val="bg1">
                <a:lumMod val="95000"/>
              </a:schemeClr>
            </a:solidFill>
          </p:grpSpPr>
          <p:sp>
            <p:nvSpPr>
              <p:cNvPr id="19" name="矩形 18">
                <a:extLst>
                  <a:ext uri="{FF2B5EF4-FFF2-40B4-BE49-F238E27FC236}">
                    <a16:creationId xmlns:a16="http://schemas.microsoft.com/office/drawing/2014/main" id="{6312DD63-AD41-40C3-89FD-503875A6C2D0}"/>
                  </a:ext>
                </a:extLst>
              </p:cNvPr>
              <p:cNvSpPr/>
              <p:nvPr/>
            </p:nvSpPr>
            <p:spPr>
              <a:xfrm>
                <a:off x="670662" y="5197084"/>
                <a:ext cx="504856"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n w="28575">
                    <a:solidFill>
                      <a:schemeClr val="tx1"/>
                    </a:solidFill>
                  </a:ln>
                </a:endParaRPr>
              </a:p>
            </p:txBody>
          </p:sp>
          <p:grpSp>
            <p:nvGrpSpPr>
              <p:cNvPr id="20" name="组合 19">
                <a:extLst>
                  <a:ext uri="{FF2B5EF4-FFF2-40B4-BE49-F238E27FC236}">
                    <a16:creationId xmlns:a16="http://schemas.microsoft.com/office/drawing/2014/main" id="{6195FD6C-A217-4A8F-9836-8B90FF268759}"/>
                  </a:ext>
                </a:extLst>
              </p:cNvPr>
              <p:cNvGrpSpPr/>
              <p:nvPr/>
            </p:nvGrpSpPr>
            <p:grpSpPr>
              <a:xfrm>
                <a:off x="1124151" y="4859666"/>
                <a:ext cx="914684" cy="914682"/>
                <a:chOff x="1475656" y="3911173"/>
                <a:chExt cx="864096" cy="864096"/>
              </a:xfrm>
              <a:grpFill/>
            </p:grpSpPr>
            <p:sp>
              <p:nvSpPr>
                <p:cNvPr id="21" name="椭圆 20">
                  <a:extLst>
                    <a:ext uri="{FF2B5EF4-FFF2-40B4-BE49-F238E27FC236}">
                      <a16:creationId xmlns:a16="http://schemas.microsoft.com/office/drawing/2014/main" id="{381C7B76-8106-4DAE-BCB9-44F5DC071C44}"/>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dirty="0">
                    <a:ln w="28575">
                      <a:solidFill>
                        <a:schemeClr val="tx1"/>
                      </a:solidFill>
                    </a:ln>
                  </a:endParaRPr>
                </a:p>
              </p:txBody>
            </p:sp>
            <p:sp>
              <p:nvSpPr>
                <p:cNvPr id="22" name="等腰三角形 21">
                  <a:extLst>
                    <a:ext uri="{FF2B5EF4-FFF2-40B4-BE49-F238E27FC236}">
                      <a16:creationId xmlns:a16="http://schemas.microsoft.com/office/drawing/2014/main" id="{636DC240-9E7E-4254-A2C5-4E46EC236AFA}"/>
                    </a:ext>
                  </a:extLst>
                </p:cNvPr>
                <p:cNvSpPr/>
                <p:nvPr/>
              </p:nvSpPr>
              <p:spPr>
                <a:xfrm>
                  <a:off x="1765075" y="3922351"/>
                  <a:ext cx="285259" cy="223557"/>
                </a:xfrm>
                <a:prstGeom prst="triangle">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n w="28575">
                      <a:solidFill>
                        <a:schemeClr val="tx1"/>
                      </a:solidFill>
                    </a:ln>
                  </a:endParaRPr>
                </a:p>
              </p:txBody>
            </p:sp>
          </p:grpSp>
        </p:grpSp>
        <p:grpSp>
          <p:nvGrpSpPr>
            <p:cNvPr id="8" name="组合 7">
              <a:extLst>
                <a:ext uri="{FF2B5EF4-FFF2-40B4-BE49-F238E27FC236}">
                  <a16:creationId xmlns:a16="http://schemas.microsoft.com/office/drawing/2014/main" id="{8A846B17-9922-4377-AD49-CC3C433D6316}"/>
                </a:ext>
              </a:extLst>
            </p:cNvPr>
            <p:cNvGrpSpPr/>
            <p:nvPr/>
          </p:nvGrpSpPr>
          <p:grpSpPr>
            <a:xfrm>
              <a:off x="4886257" y="4816662"/>
              <a:ext cx="849703" cy="603456"/>
              <a:chOff x="1124151" y="4859667"/>
              <a:chExt cx="1287929" cy="914682"/>
            </a:xfrm>
            <a:solidFill>
              <a:schemeClr val="bg1">
                <a:lumMod val="95000"/>
              </a:schemeClr>
            </a:solidFill>
          </p:grpSpPr>
          <p:sp>
            <p:nvSpPr>
              <p:cNvPr id="15" name="矩形 14">
                <a:extLst>
                  <a:ext uri="{FF2B5EF4-FFF2-40B4-BE49-F238E27FC236}">
                    <a16:creationId xmlns:a16="http://schemas.microsoft.com/office/drawing/2014/main" id="{2068E9D3-D942-4DDB-917B-A5D27EB57DF1}"/>
                  </a:ext>
                </a:extLst>
              </p:cNvPr>
              <p:cNvSpPr/>
              <p:nvPr/>
            </p:nvSpPr>
            <p:spPr>
              <a:xfrm>
                <a:off x="1930746" y="5197084"/>
                <a:ext cx="481334"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a:ln w="28575">
                    <a:solidFill>
                      <a:schemeClr val="tx1"/>
                    </a:solidFill>
                  </a:ln>
                </a:endParaRPr>
              </a:p>
            </p:txBody>
          </p:sp>
          <p:grpSp>
            <p:nvGrpSpPr>
              <p:cNvPr id="16" name="组合 15">
                <a:extLst>
                  <a:ext uri="{FF2B5EF4-FFF2-40B4-BE49-F238E27FC236}">
                    <a16:creationId xmlns:a16="http://schemas.microsoft.com/office/drawing/2014/main" id="{0F741EF8-B652-449D-ABFB-720E621B5815}"/>
                  </a:ext>
                </a:extLst>
              </p:cNvPr>
              <p:cNvGrpSpPr/>
              <p:nvPr/>
            </p:nvGrpSpPr>
            <p:grpSpPr>
              <a:xfrm>
                <a:off x="1124151" y="4859667"/>
                <a:ext cx="914684" cy="914682"/>
                <a:chOff x="1475656" y="3911173"/>
                <a:chExt cx="864096" cy="864096"/>
              </a:xfrm>
              <a:grpFill/>
            </p:grpSpPr>
            <p:sp>
              <p:nvSpPr>
                <p:cNvPr id="17" name="椭圆 16">
                  <a:extLst>
                    <a:ext uri="{FF2B5EF4-FFF2-40B4-BE49-F238E27FC236}">
                      <a16:creationId xmlns:a16="http://schemas.microsoft.com/office/drawing/2014/main" id="{23BD9D32-CEBB-4145-9A75-F1E47AD30888}"/>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dirty="0">
                    <a:ln w="28575">
                      <a:solidFill>
                        <a:schemeClr val="tx1"/>
                      </a:solidFill>
                    </a:ln>
                  </a:endParaRPr>
                </a:p>
              </p:txBody>
            </p:sp>
            <p:sp>
              <p:nvSpPr>
                <p:cNvPr id="18" name="等腰三角形 17">
                  <a:extLst>
                    <a:ext uri="{FF2B5EF4-FFF2-40B4-BE49-F238E27FC236}">
                      <a16:creationId xmlns:a16="http://schemas.microsoft.com/office/drawing/2014/main" id="{32570ABD-F166-41B7-B994-E86773338D13}"/>
                    </a:ext>
                  </a:extLst>
                </p:cNvPr>
                <p:cNvSpPr/>
                <p:nvPr/>
              </p:nvSpPr>
              <p:spPr>
                <a:xfrm flipV="1">
                  <a:off x="1799306" y="3950618"/>
                  <a:ext cx="207476" cy="167021"/>
                </a:xfrm>
                <a:prstGeom prst="triangle">
                  <a:avLst>
                    <a:gd name="adj" fmla="val 50000"/>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2000" dirty="0">
                    <a:ln w="28575">
                      <a:solidFill>
                        <a:schemeClr val="tx1"/>
                      </a:solidFill>
                    </a:ln>
                  </a:endParaRPr>
                </a:p>
              </p:txBody>
            </p:sp>
          </p:grpSp>
        </p:grpSp>
        <p:sp>
          <p:nvSpPr>
            <p:cNvPr id="9" name="任意多边形: 形状 8">
              <a:extLst>
                <a:ext uri="{FF2B5EF4-FFF2-40B4-BE49-F238E27FC236}">
                  <a16:creationId xmlns:a16="http://schemas.microsoft.com/office/drawing/2014/main" id="{2F2F90D5-272D-4801-B1C1-9ADD335288B2}"/>
                </a:ext>
              </a:extLst>
            </p:cNvPr>
            <p:cNvSpPr/>
            <p:nvPr/>
          </p:nvSpPr>
          <p:spPr>
            <a:xfrm>
              <a:off x="4083472" y="4377161"/>
              <a:ext cx="1108510" cy="452932"/>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2000">
                <a:ln w="28575">
                  <a:solidFill>
                    <a:schemeClr val="tx1"/>
                  </a:solidFill>
                </a:ln>
              </a:endParaRPr>
            </a:p>
          </p:txBody>
        </p:sp>
        <p:cxnSp>
          <p:nvCxnSpPr>
            <p:cNvPr id="10" name="直接箭头连接符 9">
              <a:extLst>
                <a:ext uri="{FF2B5EF4-FFF2-40B4-BE49-F238E27FC236}">
                  <a16:creationId xmlns:a16="http://schemas.microsoft.com/office/drawing/2014/main" id="{13A4BDB5-6E03-4394-9953-959F50DE7BE2}"/>
                </a:ext>
              </a:extLst>
            </p:cNvPr>
            <p:cNvCxnSpPr>
              <a:cxnSpLocks/>
            </p:cNvCxnSpPr>
            <p:nvPr/>
          </p:nvCxnSpPr>
          <p:spPr>
            <a:xfrm flipV="1">
              <a:off x="4968384" y="4723224"/>
              <a:ext cx="532816" cy="79032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1" name="任意多边形: 形状 10">
              <a:extLst>
                <a:ext uri="{FF2B5EF4-FFF2-40B4-BE49-F238E27FC236}">
                  <a16:creationId xmlns:a16="http://schemas.microsoft.com/office/drawing/2014/main" id="{8B11C9F6-0C11-419B-BD89-D54DEFB97346}"/>
                </a:ext>
              </a:extLst>
            </p:cNvPr>
            <p:cNvSpPr/>
            <p:nvPr/>
          </p:nvSpPr>
          <p:spPr>
            <a:xfrm flipV="1">
              <a:off x="4083472" y="5413946"/>
              <a:ext cx="1108510" cy="356956"/>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2000">
                <a:ln w="28575">
                  <a:solidFill>
                    <a:schemeClr val="tx1"/>
                  </a:solidFill>
                </a:ln>
              </a:endParaRPr>
            </a:p>
          </p:txBody>
        </p:sp>
        <p:sp>
          <p:nvSpPr>
            <p:cNvPr id="12" name="弧形 11">
              <a:extLst>
                <a:ext uri="{FF2B5EF4-FFF2-40B4-BE49-F238E27FC236}">
                  <a16:creationId xmlns:a16="http://schemas.microsoft.com/office/drawing/2014/main" id="{9F499E0D-7FB0-4833-AE77-8A25182C291D}"/>
                </a:ext>
              </a:extLst>
            </p:cNvPr>
            <p:cNvSpPr/>
            <p:nvPr/>
          </p:nvSpPr>
          <p:spPr>
            <a:xfrm>
              <a:off x="4101318" y="4815379"/>
              <a:ext cx="408241" cy="603456"/>
            </a:xfrm>
            <a:prstGeom prst="arc">
              <a:avLst>
                <a:gd name="adj1" fmla="val 17283902"/>
                <a:gd name="adj2" fmla="val 4390572"/>
              </a:avLst>
            </a:prstGeom>
            <a:ln w="38100">
              <a:headEnd type="triangle" w="med" len="med"/>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000" dirty="0">
                <a:ln w="28575">
                  <a:solidFill>
                    <a:schemeClr val="tx1"/>
                  </a:solidFill>
                </a:ln>
              </a:endParaRPr>
            </a:p>
          </p:txBody>
        </p:sp>
        <p:sp>
          <p:nvSpPr>
            <p:cNvPr id="13" name="弧形 12">
              <a:extLst>
                <a:ext uri="{FF2B5EF4-FFF2-40B4-BE49-F238E27FC236}">
                  <a16:creationId xmlns:a16="http://schemas.microsoft.com/office/drawing/2014/main" id="{F9E984DD-F76B-443D-86D1-E48F4D22F9E8}"/>
                </a:ext>
              </a:extLst>
            </p:cNvPr>
            <p:cNvSpPr/>
            <p:nvPr/>
          </p:nvSpPr>
          <p:spPr>
            <a:xfrm flipH="1" flipV="1">
              <a:off x="4750189" y="4831959"/>
              <a:ext cx="403989" cy="603455"/>
            </a:xfrm>
            <a:prstGeom prst="arc">
              <a:avLst>
                <a:gd name="adj1" fmla="val 17283902"/>
                <a:gd name="adj2" fmla="val 4390572"/>
              </a:avLst>
            </a:prstGeom>
            <a:ln w="38100">
              <a:headEnd type="triangle" w="med" len="med"/>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2000" dirty="0">
                <a:ln w="28575">
                  <a:solidFill>
                    <a:schemeClr val="tx1"/>
                  </a:solidFill>
                </a:ln>
              </a:endParaRPr>
            </a:p>
          </p:txBody>
        </p:sp>
        <p:sp>
          <p:nvSpPr>
            <p:cNvPr id="14" name="Content Placeholder 2">
              <a:extLst>
                <a:ext uri="{FF2B5EF4-FFF2-40B4-BE49-F238E27FC236}">
                  <a16:creationId xmlns:a16="http://schemas.microsoft.com/office/drawing/2014/main" id="{A38180DF-7BEA-43E8-9C2E-0529E74BD2B2}"/>
                </a:ext>
              </a:extLst>
            </p:cNvPr>
            <p:cNvSpPr txBox="1">
              <a:spLocks/>
            </p:cNvSpPr>
            <p:nvPr/>
          </p:nvSpPr>
          <p:spPr bwMode="auto">
            <a:xfrm>
              <a:off x="3557130" y="6043929"/>
              <a:ext cx="2161192" cy="3688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800" kern="0" dirty="0">
                  <a:latin typeface="黑体" panose="02010609060101010101" pitchFamily="49" charset="-122"/>
                  <a:ea typeface="黑体" panose="02010609060101010101" pitchFamily="49" charset="-122"/>
                </a:rPr>
                <a:t>定量泵</a:t>
              </a:r>
              <a:r>
                <a:rPr lang="en-US" altLang="zh-CN" sz="1800" kern="0" dirty="0">
                  <a:latin typeface="黑体" panose="02010609060101010101" pitchFamily="49" charset="-122"/>
                  <a:ea typeface="黑体" panose="02010609060101010101" pitchFamily="49" charset="-122"/>
                </a:rPr>
                <a:t>-</a:t>
              </a:r>
              <a:r>
                <a:rPr lang="zh-CN" altLang="en-US" sz="1800" kern="0" dirty="0">
                  <a:latin typeface="黑体" panose="02010609060101010101" pitchFamily="49" charset="-122"/>
                  <a:ea typeface="黑体" panose="02010609060101010101" pitchFamily="49" charset="-122"/>
                </a:rPr>
                <a:t>变量马达式</a:t>
              </a:r>
              <a:endParaRPr lang="en-US" altLang="zh-CN" sz="1800" kern="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9379870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2ADFE-5D8C-4AC6-A6FB-EA877C959BC9}"/>
              </a:ext>
            </a:extLst>
          </p:cNvPr>
          <p:cNvSpPr>
            <a:spLocks noGrp="1"/>
          </p:cNvSpPr>
          <p:nvPr>
            <p:ph type="title"/>
          </p:nvPr>
        </p:nvSpPr>
        <p:spPr>
          <a:xfrm>
            <a:off x="2411760" y="0"/>
            <a:ext cx="6480720" cy="620688"/>
          </a:xfrm>
        </p:spPr>
        <p:txBody>
          <a:bodyPr/>
          <a:lstStyle/>
          <a:p>
            <a:pPr>
              <a:lnSpc>
                <a:spcPct val="150000"/>
              </a:lnSpc>
            </a:pPr>
            <a:r>
              <a:rPr lang="zh-CN" altLang="en-US" dirty="0"/>
              <a:t>变量泵</a:t>
            </a:r>
            <a:r>
              <a:rPr lang="en-US" altLang="zh-CN" dirty="0"/>
              <a:t>-</a:t>
            </a:r>
            <a:r>
              <a:rPr lang="zh-CN" altLang="en-US" dirty="0"/>
              <a:t>变量马达式调速回路</a:t>
            </a:r>
            <a:endParaRPr lang="en-US" altLang="zh-CN" dirty="0"/>
          </a:p>
        </p:txBody>
      </p:sp>
      <p:sp>
        <p:nvSpPr>
          <p:cNvPr id="3" name="内容占位符 2">
            <a:extLst>
              <a:ext uri="{FF2B5EF4-FFF2-40B4-BE49-F238E27FC236}">
                <a16:creationId xmlns:a16="http://schemas.microsoft.com/office/drawing/2014/main" id="{8080766F-49CC-4BB1-8DDC-AE1E86ABE478}"/>
              </a:ext>
            </a:extLst>
          </p:cNvPr>
          <p:cNvSpPr>
            <a:spLocks noGrp="1"/>
          </p:cNvSpPr>
          <p:nvPr>
            <p:ph idx="1"/>
          </p:nvPr>
        </p:nvSpPr>
        <p:spPr>
          <a:xfrm>
            <a:off x="251520" y="764704"/>
            <a:ext cx="8640960" cy="1115683"/>
          </a:xfrm>
        </p:spPr>
        <p:txBody>
          <a:bodyPr/>
          <a:lstStyle/>
          <a:p>
            <a:pPr lvl="1">
              <a:lnSpc>
                <a:spcPct val="150000"/>
              </a:lnSpc>
            </a:pPr>
            <a:r>
              <a:rPr lang="zh-CN" altLang="en-US" dirty="0"/>
              <a:t>工作特性：上述两种回路工作特性的综合</a:t>
            </a:r>
            <a:endParaRPr lang="en-US" altLang="zh-CN" dirty="0"/>
          </a:p>
          <a:p>
            <a:pPr lvl="1">
              <a:lnSpc>
                <a:spcPct val="150000"/>
              </a:lnSpc>
            </a:pPr>
            <a:r>
              <a:rPr lang="zh-CN" altLang="en-US" dirty="0"/>
              <a:t>调速范围：等于泵的调速范围和马达调速范围的乘积</a:t>
            </a:r>
            <a:endParaRPr lang="en-US" altLang="zh-CN" dirty="0"/>
          </a:p>
        </p:txBody>
      </p:sp>
      <p:grpSp>
        <p:nvGrpSpPr>
          <p:cNvPr id="4" name="组合 3">
            <a:extLst>
              <a:ext uri="{FF2B5EF4-FFF2-40B4-BE49-F238E27FC236}">
                <a16:creationId xmlns:a16="http://schemas.microsoft.com/office/drawing/2014/main" id="{5E7F8B16-FD7B-4443-9809-42B98361B131}"/>
              </a:ext>
            </a:extLst>
          </p:cNvPr>
          <p:cNvGrpSpPr/>
          <p:nvPr/>
        </p:nvGrpSpPr>
        <p:grpSpPr>
          <a:xfrm>
            <a:off x="5039233" y="2394804"/>
            <a:ext cx="3727188" cy="3136117"/>
            <a:chOff x="6406617" y="4377161"/>
            <a:chExt cx="2419253" cy="2035599"/>
          </a:xfrm>
        </p:grpSpPr>
        <p:grpSp>
          <p:nvGrpSpPr>
            <p:cNvPr id="5" name="组合 4">
              <a:extLst>
                <a:ext uri="{FF2B5EF4-FFF2-40B4-BE49-F238E27FC236}">
                  <a16:creationId xmlns:a16="http://schemas.microsoft.com/office/drawing/2014/main" id="{CE74F105-3A74-46C8-899F-D5535BF6F7C0}"/>
                </a:ext>
              </a:extLst>
            </p:cNvPr>
            <p:cNvGrpSpPr/>
            <p:nvPr/>
          </p:nvGrpSpPr>
          <p:grpSpPr>
            <a:xfrm>
              <a:off x="6406617" y="4816659"/>
              <a:ext cx="977809" cy="603456"/>
              <a:chOff x="556731" y="4859666"/>
              <a:chExt cx="1482104" cy="914682"/>
            </a:xfrm>
            <a:solidFill>
              <a:schemeClr val="bg1">
                <a:lumMod val="95000"/>
              </a:schemeClr>
            </a:solidFill>
          </p:grpSpPr>
          <p:sp>
            <p:nvSpPr>
              <p:cNvPr id="6" name="矩形 5">
                <a:extLst>
                  <a:ext uri="{FF2B5EF4-FFF2-40B4-BE49-F238E27FC236}">
                    <a16:creationId xmlns:a16="http://schemas.microsoft.com/office/drawing/2014/main" id="{AC6C4A4E-6916-4562-80CA-E4DC03E8DC7F}"/>
                  </a:ext>
                </a:extLst>
              </p:cNvPr>
              <p:cNvSpPr/>
              <p:nvPr/>
            </p:nvSpPr>
            <p:spPr>
              <a:xfrm>
                <a:off x="556731" y="5197084"/>
                <a:ext cx="618787"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nvGrpSpPr>
              <p:cNvPr id="7" name="组合 6">
                <a:extLst>
                  <a:ext uri="{FF2B5EF4-FFF2-40B4-BE49-F238E27FC236}">
                    <a16:creationId xmlns:a16="http://schemas.microsoft.com/office/drawing/2014/main" id="{4BFB71D3-0DD9-4581-AE92-BF908D9E01AB}"/>
                  </a:ext>
                </a:extLst>
              </p:cNvPr>
              <p:cNvGrpSpPr/>
              <p:nvPr/>
            </p:nvGrpSpPr>
            <p:grpSpPr>
              <a:xfrm>
                <a:off x="1124151" y="4859666"/>
                <a:ext cx="914684" cy="914682"/>
                <a:chOff x="1475656" y="3911173"/>
                <a:chExt cx="864096" cy="864096"/>
              </a:xfrm>
              <a:grpFill/>
            </p:grpSpPr>
            <p:sp>
              <p:nvSpPr>
                <p:cNvPr id="8" name="椭圆 7">
                  <a:extLst>
                    <a:ext uri="{FF2B5EF4-FFF2-40B4-BE49-F238E27FC236}">
                      <a16:creationId xmlns:a16="http://schemas.microsoft.com/office/drawing/2014/main" id="{02295B40-899E-400E-8305-61DC904B152F}"/>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sp>
              <p:nvSpPr>
                <p:cNvPr id="9" name="等腰三角形 8">
                  <a:extLst>
                    <a:ext uri="{FF2B5EF4-FFF2-40B4-BE49-F238E27FC236}">
                      <a16:creationId xmlns:a16="http://schemas.microsoft.com/office/drawing/2014/main" id="{2705A71A-7795-4853-928E-23BC2221B8EF}"/>
                    </a:ext>
                  </a:extLst>
                </p:cNvPr>
                <p:cNvSpPr/>
                <p:nvPr/>
              </p:nvSpPr>
              <p:spPr>
                <a:xfrm>
                  <a:off x="1765075" y="3922351"/>
                  <a:ext cx="285259" cy="223557"/>
                </a:xfrm>
                <a:prstGeom prst="triangle">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grpSp>
        <p:grpSp>
          <p:nvGrpSpPr>
            <p:cNvPr id="10" name="组合 9">
              <a:extLst>
                <a:ext uri="{FF2B5EF4-FFF2-40B4-BE49-F238E27FC236}">
                  <a16:creationId xmlns:a16="http://schemas.microsoft.com/office/drawing/2014/main" id="{7BEFD13B-29EF-4FEE-84EA-5958735D8E59}"/>
                </a:ext>
              </a:extLst>
            </p:cNvPr>
            <p:cNvGrpSpPr/>
            <p:nvPr/>
          </p:nvGrpSpPr>
          <p:grpSpPr>
            <a:xfrm>
              <a:off x="7885483" y="4816662"/>
              <a:ext cx="940387" cy="603456"/>
              <a:chOff x="1124151" y="4859667"/>
              <a:chExt cx="1425382" cy="914682"/>
            </a:xfrm>
            <a:solidFill>
              <a:schemeClr val="bg1">
                <a:lumMod val="95000"/>
              </a:schemeClr>
            </a:solidFill>
          </p:grpSpPr>
          <p:sp>
            <p:nvSpPr>
              <p:cNvPr id="11" name="矩形 10">
                <a:extLst>
                  <a:ext uri="{FF2B5EF4-FFF2-40B4-BE49-F238E27FC236}">
                    <a16:creationId xmlns:a16="http://schemas.microsoft.com/office/drawing/2014/main" id="{D7AFF428-62BA-4847-9BC3-45FD344FE2E2}"/>
                  </a:ext>
                </a:extLst>
              </p:cNvPr>
              <p:cNvSpPr/>
              <p:nvPr/>
            </p:nvSpPr>
            <p:spPr>
              <a:xfrm>
                <a:off x="1930746" y="5197084"/>
                <a:ext cx="618787"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nvGrpSpPr>
              <p:cNvPr id="12" name="组合 11">
                <a:extLst>
                  <a:ext uri="{FF2B5EF4-FFF2-40B4-BE49-F238E27FC236}">
                    <a16:creationId xmlns:a16="http://schemas.microsoft.com/office/drawing/2014/main" id="{A8FA5CF9-A5B8-4DB8-8584-380BCC4574C7}"/>
                  </a:ext>
                </a:extLst>
              </p:cNvPr>
              <p:cNvGrpSpPr/>
              <p:nvPr/>
            </p:nvGrpSpPr>
            <p:grpSpPr>
              <a:xfrm>
                <a:off x="1124151" y="4859667"/>
                <a:ext cx="914684" cy="914682"/>
                <a:chOff x="1475656" y="3911173"/>
                <a:chExt cx="864096" cy="864096"/>
              </a:xfrm>
              <a:grpFill/>
            </p:grpSpPr>
            <p:sp>
              <p:nvSpPr>
                <p:cNvPr id="13" name="椭圆 12">
                  <a:extLst>
                    <a:ext uri="{FF2B5EF4-FFF2-40B4-BE49-F238E27FC236}">
                      <a16:creationId xmlns:a16="http://schemas.microsoft.com/office/drawing/2014/main" id="{7DF20D24-C192-434C-A3E6-2CB35379E48D}"/>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sp>
              <p:nvSpPr>
                <p:cNvPr id="14" name="等腰三角形 13">
                  <a:extLst>
                    <a:ext uri="{FF2B5EF4-FFF2-40B4-BE49-F238E27FC236}">
                      <a16:creationId xmlns:a16="http://schemas.microsoft.com/office/drawing/2014/main" id="{1A402CFC-3BAC-4D9B-BE3C-BB0CC8AA462C}"/>
                    </a:ext>
                  </a:extLst>
                </p:cNvPr>
                <p:cNvSpPr/>
                <p:nvPr/>
              </p:nvSpPr>
              <p:spPr>
                <a:xfrm flipV="1">
                  <a:off x="1799306" y="3950618"/>
                  <a:ext cx="207476" cy="167021"/>
                </a:xfrm>
                <a:prstGeom prst="triangle">
                  <a:avLst>
                    <a:gd name="adj" fmla="val 50000"/>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grpSp>
        </p:grpSp>
        <p:sp>
          <p:nvSpPr>
            <p:cNvPr id="15" name="任意多边形: 形状 14">
              <a:extLst>
                <a:ext uri="{FF2B5EF4-FFF2-40B4-BE49-F238E27FC236}">
                  <a16:creationId xmlns:a16="http://schemas.microsoft.com/office/drawing/2014/main" id="{36D3E367-2800-44FE-AED6-E583824B5079}"/>
                </a:ext>
              </a:extLst>
            </p:cNvPr>
            <p:cNvSpPr/>
            <p:nvPr/>
          </p:nvSpPr>
          <p:spPr>
            <a:xfrm>
              <a:off x="7082697" y="4377161"/>
              <a:ext cx="1108510" cy="452932"/>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n w="28575">
                  <a:solidFill>
                    <a:schemeClr val="tx1"/>
                  </a:solidFill>
                </a:ln>
              </a:endParaRPr>
            </a:p>
          </p:txBody>
        </p:sp>
        <p:cxnSp>
          <p:nvCxnSpPr>
            <p:cNvPr id="16" name="直接箭头连接符 15">
              <a:extLst>
                <a:ext uri="{FF2B5EF4-FFF2-40B4-BE49-F238E27FC236}">
                  <a16:creationId xmlns:a16="http://schemas.microsoft.com/office/drawing/2014/main" id="{146D386C-320C-47A4-910E-798F8E845A16}"/>
                </a:ext>
              </a:extLst>
            </p:cNvPr>
            <p:cNvCxnSpPr/>
            <p:nvPr/>
          </p:nvCxnSpPr>
          <p:spPr>
            <a:xfrm flipV="1">
              <a:off x="6837261" y="4723223"/>
              <a:ext cx="558652" cy="790327"/>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7" name="直接箭头连接符 16">
              <a:extLst>
                <a:ext uri="{FF2B5EF4-FFF2-40B4-BE49-F238E27FC236}">
                  <a16:creationId xmlns:a16="http://schemas.microsoft.com/office/drawing/2014/main" id="{EEF12E5A-5663-4BB6-BB1C-A0F6A6112BF7}"/>
                </a:ext>
              </a:extLst>
            </p:cNvPr>
            <p:cNvCxnSpPr>
              <a:cxnSpLocks/>
            </p:cNvCxnSpPr>
            <p:nvPr/>
          </p:nvCxnSpPr>
          <p:spPr>
            <a:xfrm flipV="1">
              <a:off x="7967610" y="4723224"/>
              <a:ext cx="532816" cy="790326"/>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8" name="任意多边形: 形状 17">
              <a:extLst>
                <a:ext uri="{FF2B5EF4-FFF2-40B4-BE49-F238E27FC236}">
                  <a16:creationId xmlns:a16="http://schemas.microsoft.com/office/drawing/2014/main" id="{5515DB9E-63E0-421C-98E7-FA6CE63E0C8B}"/>
                </a:ext>
              </a:extLst>
            </p:cNvPr>
            <p:cNvSpPr/>
            <p:nvPr/>
          </p:nvSpPr>
          <p:spPr>
            <a:xfrm flipV="1">
              <a:off x="7082697" y="5413946"/>
              <a:ext cx="1108510" cy="356956"/>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n w="28575">
                  <a:solidFill>
                    <a:schemeClr val="tx1"/>
                  </a:solidFill>
                </a:ln>
              </a:endParaRPr>
            </a:p>
          </p:txBody>
        </p:sp>
        <p:sp>
          <p:nvSpPr>
            <p:cNvPr id="19" name="弧形 18">
              <a:extLst>
                <a:ext uri="{FF2B5EF4-FFF2-40B4-BE49-F238E27FC236}">
                  <a16:creationId xmlns:a16="http://schemas.microsoft.com/office/drawing/2014/main" id="{8AB567BD-F179-41F3-8813-BB40088A129A}"/>
                </a:ext>
              </a:extLst>
            </p:cNvPr>
            <p:cNvSpPr/>
            <p:nvPr/>
          </p:nvSpPr>
          <p:spPr>
            <a:xfrm>
              <a:off x="7100544" y="4815379"/>
              <a:ext cx="408241" cy="603456"/>
            </a:xfrm>
            <a:prstGeom prst="arc">
              <a:avLst>
                <a:gd name="adj1" fmla="val 17283902"/>
                <a:gd name="adj2" fmla="val 4390572"/>
              </a:avLst>
            </a:prstGeom>
            <a:ln w="38100">
              <a:headEnd type="triangle" w="med" len="med"/>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ln w="28575">
                  <a:solidFill>
                    <a:schemeClr val="tx1"/>
                  </a:solidFill>
                </a:ln>
              </a:endParaRPr>
            </a:p>
          </p:txBody>
        </p:sp>
        <p:sp>
          <p:nvSpPr>
            <p:cNvPr id="20" name="弧形 19">
              <a:extLst>
                <a:ext uri="{FF2B5EF4-FFF2-40B4-BE49-F238E27FC236}">
                  <a16:creationId xmlns:a16="http://schemas.microsoft.com/office/drawing/2014/main" id="{EE6815B6-04DB-4569-B10C-2B68EF9DB278}"/>
                </a:ext>
              </a:extLst>
            </p:cNvPr>
            <p:cNvSpPr/>
            <p:nvPr/>
          </p:nvSpPr>
          <p:spPr>
            <a:xfrm flipH="1" flipV="1">
              <a:off x="7749414" y="4831959"/>
              <a:ext cx="403989" cy="603455"/>
            </a:xfrm>
            <a:prstGeom prst="arc">
              <a:avLst>
                <a:gd name="adj1" fmla="val 17283902"/>
                <a:gd name="adj2" fmla="val 4390572"/>
              </a:avLst>
            </a:prstGeom>
            <a:ln w="38100">
              <a:headEnd type="triangle" w="med" len="med"/>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ln w="28575">
                  <a:solidFill>
                    <a:schemeClr val="tx1"/>
                  </a:solidFill>
                </a:ln>
              </a:endParaRPr>
            </a:p>
          </p:txBody>
        </p:sp>
        <p:sp>
          <p:nvSpPr>
            <p:cNvPr id="21" name="Content Placeholder 2">
              <a:extLst>
                <a:ext uri="{FF2B5EF4-FFF2-40B4-BE49-F238E27FC236}">
                  <a16:creationId xmlns:a16="http://schemas.microsoft.com/office/drawing/2014/main" id="{2829DF92-10D5-4356-A139-6C1CEA2E6980}"/>
                </a:ext>
              </a:extLst>
            </p:cNvPr>
            <p:cNvSpPr txBox="1">
              <a:spLocks/>
            </p:cNvSpPr>
            <p:nvPr/>
          </p:nvSpPr>
          <p:spPr bwMode="auto">
            <a:xfrm>
              <a:off x="6556356" y="6043929"/>
              <a:ext cx="2161192" cy="36883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2000" kern="0" dirty="0">
                  <a:latin typeface="黑体" panose="02010609060101010101" pitchFamily="49" charset="-122"/>
                  <a:ea typeface="黑体" panose="02010609060101010101" pitchFamily="49" charset="-122"/>
                </a:rPr>
                <a:t>变量泵</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变量马达式</a:t>
              </a:r>
              <a:endParaRPr lang="en-US" altLang="zh-CN" sz="2000" kern="0" dirty="0">
                <a:latin typeface="黑体" panose="02010609060101010101" pitchFamily="49" charset="-122"/>
                <a:ea typeface="黑体" panose="02010609060101010101" pitchFamily="49" charset="-122"/>
              </a:endParaRPr>
            </a:p>
          </p:txBody>
        </p:sp>
      </p:grpSp>
      <p:grpSp>
        <p:nvGrpSpPr>
          <p:cNvPr id="23" name="组合 22">
            <a:extLst>
              <a:ext uri="{FF2B5EF4-FFF2-40B4-BE49-F238E27FC236}">
                <a16:creationId xmlns:a16="http://schemas.microsoft.com/office/drawing/2014/main" id="{FE5B5394-94C0-45E9-B7B7-8A62EF56E8A7}"/>
              </a:ext>
            </a:extLst>
          </p:cNvPr>
          <p:cNvGrpSpPr/>
          <p:nvPr/>
        </p:nvGrpSpPr>
        <p:grpSpPr>
          <a:xfrm>
            <a:off x="120343" y="1804198"/>
            <a:ext cx="4791868" cy="4869387"/>
            <a:chOff x="7148360" y="2335434"/>
            <a:chExt cx="4326719" cy="4396713"/>
          </a:xfrm>
        </p:grpSpPr>
        <p:pic>
          <p:nvPicPr>
            <p:cNvPr id="22" name="图片 21">
              <a:extLst>
                <a:ext uri="{FF2B5EF4-FFF2-40B4-BE49-F238E27FC236}">
                  <a16:creationId xmlns:a16="http://schemas.microsoft.com/office/drawing/2014/main" id="{C4636D69-48BC-41A7-B4D1-8A41253505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148360" y="2335434"/>
              <a:ext cx="4326719" cy="3524360"/>
            </a:xfrm>
            <a:prstGeom prst="rect">
              <a:avLst/>
            </a:prstGeom>
          </p:spPr>
        </p:pic>
        <p:sp>
          <p:nvSpPr>
            <p:cNvPr id="24" name="Content Placeholder 2">
              <a:extLst>
                <a:ext uri="{FF2B5EF4-FFF2-40B4-BE49-F238E27FC236}">
                  <a16:creationId xmlns:a16="http://schemas.microsoft.com/office/drawing/2014/main" id="{289135C7-4E5B-4176-B946-35F10B186AF9}"/>
                </a:ext>
              </a:extLst>
            </p:cNvPr>
            <p:cNvSpPr txBox="1">
              <a:spLocks/>
            </p:cNvSpPr>
            <p:nvPr/>
          </p:nvSpPr>
          <p:spPr bwMode="auto">
            <a:xfrm>
              <a:off x="7295495" y="6151858"/>
              <a:ext cx="4032448" cy="58028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800" kern="0" dirty="0">
                  <a:latin typeface="黑体" panose="02010609060101010101" pitchFamily="49" charset="-122"/>
                  <a:ea typeface="黑体" panose="02010609060101010101" pitchFamily="49" charset="-122"/>
                </a:rPr>
                <a:t>图</a:t>
              </a:r>
              <a:r>
                <a:rPr lang="en-US" altLang="zh-CN" sz="1800" kern="0" dirty="0">
                  <a:latin typeface="黑体" panose="02010609060101010101" pitchFamily="49" charset="-122"/>
                  <a:ea typeface="黑体" panose="02010609060101010101" pitchFamily="49" charset="-122"/>
                </a:rPr>
                <a:t>8-17 </a:t>
              </a:r>
              <a:r>
                <a:rPr lang="zh-CN" altLang="en-US" sz="1800" kern="0" dirty="0">
                  <a:latin typeface="黑体" panose="02010609060101010101" pitchFamily="49" charset="-122"/>
                  <a:ea typeface="黑体" panose="02010609060101010101" pitchFamily="49" charset="-122"/>
                </a:rPr>
                <a:t>变量泵</a:t>
              </a:r>
              <a:r>
                <a:rPr lang="en-US" altLang="zh-CN" sz="1800" kern="0" dirty="0">
                  <a:latin typeface="黑体" panose="02010609060101010101" pitchFamily="49" charset="-122"/>
                  <a:ea typeface="黑体" panose="02010609060101010101" pitchFamily="49" charset="-122"/>
                </a:rPr>
                <a:t>-</a:t>
              </a:r>
              <a:r>
                <a:rPr lang="zh-CN" altLang="en-US" sz="1800" kern="0" dirty="0">
                  <a:latin typeface="黑体" panose="02010609060101010101" pitchFamily="49" charset="-122"/>
                  <a:ea typeface="黑体" panose="02010609060101010101" pitchFamily="49" charset="-122"/>
                </a:rPr>
                <a:t>变量马达式容积调速回路的工作特性</a:t>
              </a:r>
              <a:endParaRPr lang="en-US" altLang="zh-CN" sz="1800" kern="0" dirty="0">
                <a:latin typeface="黑体" panose="02010609060101010101" pitchFamily="49" charset="-122"/>
                <a:ea typeface="黑体" panose="02010609060101010101" pitchFamily="49" charset="-122"/>
              </a:endParaRPr>
            </a:p>
          </p:txBody>
        </p:sp>
        <p:sp>
          <p:nvSpPr>
            <p:cNvPr id="25" name="文本框 24">
              <a:extLst>
                <a:ext uri="{FF2B5EF4-FFF2-40B4-BE49-F238E27FC236}">
                  <a16:creationId xmlns:a16="http://schemas.microsoft.com/office/drawing/2014/main" id="{5175E4EE-92B0-43D9-9BB5-135183125AA6}"/>
                </a:ext>
              </a:extLst>
            </p:cNvPr>
            <p:cNvSpPr txBox="1"/>
            <p:nvPr/>
          </p:nvSpPr>
          <p:spPr>
            <a:xfrm>
              <a:off x="7572354" y="5700402"/>
              <a:ext cx="1516777" cy="523220"/>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泵排量逐渐增大，恒转矩区</a:t>
              </a:r>
            </a:p>
          </p:txBody>
        </p:sp>
        <p:sp>
          <p:nvSpPr>
            <p:cNvPr id="26" name="文本框 25">
              <a:extLst>
                <a:ext uri="{FF2B5EF4-FFF2-40B4-BE49-F238E27FC236}">
                  <a16:creationId xmlns:a16="http://schemas.microsoft.com/office/drawing/2014/main" id="{2AC3758F-A3CB-459A-993B-F579C8E66E80}"/>
                </a:ext>
              </a:extLst>
            </p:cNvPr>
            <p:cNvSpPr txBox="1"/>
            <p:nvPr/>
          </p:nvSpPr>
          <p:spPr>
            <a:xfrm>
              <a:off x="9063320" y="5693055"/>
              <a:ext cx="1707483" cy="523220"/>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马达排量逐渐减小，恒功率区</a:t>
              </a:r>
            </a:p>
          </p:txBody>
        </p:sp>
      </p:grpSp>
    </p:spTree>
    <p:extLst>
      <p:ext uri="{BB962C8B-B14F-4D97-AF65-F5344CB8AC3E}">
        <p14:creationId xmlns:p14="http://schemas.microsoft.com/office/powerpoint/2010/main" val="5826140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F2ADFE-5D8C-4AC6-A6FB-EA877C959BC9}"/>
              </a:ext>
            </a:extLst>
          </p:cNvPr>
          <p:cNvSpPr>
            <a:spLocks noGrp="1"/>
          </p:cNvSpPr>
          <p:nvPr>
            <p:ph type="title"/>
          </p:nvPr>
        </p:nvSpPr>
        <p:spPr>
          <a:xfrm>
            <a:off x="2267744" y="0"/>
            <a:ext cx="6480720" cy="620688"/>
          </a:xfrm>
        </p:spPr>
        <p:txBody>
          <a:bodyPr/>
          <a:lstStyle/>
          <a:p>
            <a:pPr>
              <a:lnSpc>
                <a:spcPct val="150000"/>
              </a:lnSpc>
            </a:pPr>
            <a:r>
              <a:rPr lang="zh-CN" altLang="en-US" dirty="0"/>
              <a:t>变量泵</a:t>
            </a:r>
            <a:r>
              <a:rPr lang="en-US" altLang="zh-CN" dirty="0"/>
              <a:t>-</a:t>
            </a:r>
            <a:r>
              <a:rPr lang="zh-CN" altLang="en-US" dirty="0"/>
              <a:t>变量马达式调速回路</a:t>
            </a:r>
            <a:endParaRPr lang="en-US" altLang="zh-CN" dirty="0"/>
          </a:p>
        </p:txBody>
      </p:sp>
      <p:sp>
        <p:nvSpPr>
          <p:cNvPr id="3" name="内容占位符 2">
            <a:extLst>
              <a:ext uri="{FF2B5EF4-FFF2-40B4-BE49-F238E27FC236}">
                <a16:creationId xmlns:a16="http://schemas.microsoft.com/office/drawing/2014/main" id="{8080766F-49CC-4BB1-8DDC-AE1E86ABE478}"/>
              </a:ext>
            </a:extLst>
          </p:cNvPr>
          <p:cNvSpPr>
            <a:spLocks noGrp="1"/>
          </p:cNvSpPr>
          <p:nvPr>
            <p:ph idx="1"/>
          </p:nvPr>
        </p:nvSpPr>
        <p:spPr>
          <a:xfrm>
            <a:off x="251520" y="764704"/>
            <a:ext cx="8640960" cy="1584176"/>
          </a:xfrm>
        </p:spPr>
        <p:txBody>
          <a:bodyPr/>
          <a:lstStyle/>
          <a:p>
            <a:pPr lvl="1">
              <a:lnSpc>
                <a:spcPct val="150000"/>
              </a:lnSpc>
            </a:pPr>
            <a:r>
              <a:rPr lang="zh-CN" altLang="en-US" dirty="0"/>
              <a:t>适用场合：大功率的液压系统，特别是系统中有两个或多个液压马达要求共用一个液压泵又能各自独立调速的场合，如港口起重运输机械、矿山采掘机械、工程机械等。</a:t>
            </a:r>
          </a:p>
        </p:txBody>
      </p:sp>
      <p:pic>
        <p:nvPicPr>
          <p:cNvPr id="22" name="Picture 2" descr="https://gimg2.baidu.com/image_search/src=http%3A%2F%2Fimg1.yunshangxun.cn%2Fdata%2Fupload%2Fdefault%2F20201209%2F5fd0264a1a656.jpg&amp;refer=http%3A%2F%2Fimg1.yunshangxun.cn&amp;app=2002&amp;size=f9999,10000&amp;q=a80&amp;n=0&amp;g=0n&amp;fmt=jpeg?sec=1627724506&amp;t=085d462654f05fec9ca18956139b6c71">
            <a:extLst>
              <a:ext uri="{FF2B5EF4-FFF2-40B4-BE49-F238E27FC236}">
                <a16:creationId xmlns:a16="http://schemas.microsoft.com/office/drawing/2014/main" id="{B9AE3FC5-1D3B-4EF5-9F4B-4685AFCAA14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1172" t="-735" r="10136" b="531"/>
          <a:stretch/>
        </p:blipFill>
        <p:spPr bwMode="auto">
          <a:xfrm>
            <a:off x="5936414" y="4119572"/>
            <a:ext cx="3203848" cy="271979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4" descr="https://gimg2.baidu.com/image_search/src=http%3A%2F%2Fimg1.yunshangxun.cn%2Fdata%2Fupload%2Fdefault%2F20191210%2F5def07a0cb837.jpg&amp;refer=http%3A%2F%2Fimg1.yunshangxun.cn&amp;app=2002&amp;size=f9999,10000&amp;q=a80&amp;n=0&amp;g=0n&amp;fmt=jpeg?sec=1627724478&amp;t=0805829eabec5a9eae19265ae384651a">
            <a:extLst>
              <a:ext uri="{FF2B5EF4-FFF2-40B4-BE49-F238E27FC236}">
                <a16:creationId xmlns:a16="http://schemas.microsoft.com/office/drawing/2014/main" id="{694B3219-8DE7-4AC8-8BF3-AFF84311D04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8222"/>
          <a:stretch/>
        </p:blipFill>
        <p:spPr bwMode="auto">
          <a:xfrm>
            <a:off x="2696053" y="4193812"/>
            <a:ext cx="3355491" cy="257131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gimg2.baidu.com/image_search/src=http%3A%2F%2Fwww.forklift1688.com%2Fuploads%2Fallimg%2F191211%2F14254622c_0.jpg&amp;refer=http%3A%2F%2Fwww.forklift1688.com&amp;app=2002&amp;size=f9999,10000&amp;q=a80&amp;n=0&amp;g=0n&amp;fmt=jpeg?sec=1627876324&amp;t=a57d747639de35f9920225993eb01c80">
            <a:extLst>
              <a:ext uri="{FF2B5EF4-FFF2-40B4-BE49-F238E27FC236}">
                <a16:creationId xmlns:a16="http://schemas.microsoft.com/office/drawing/2014/main" id="{190D7176-D551-4777-9B3E-DB6C75291560}"/>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9874" b="92647" l="10000" r="92167">
                        <a14:foregroundMark x1="36500" y1="92857" x2="34500" y2="92857"/>
                        <a14:foregroundMark x1="92000" y1="63866" x2="92167" y2="71849"/>
                        <a14:foregroundMark x1="18500" y1="87185" x2="19667" y2="87395"/>
                        <a14:foregroundMark x1="35333" y1="32353" x2="34000" y2="32563"/>
                        <a14:foregroundMark x1="51500" y1="49790" x2="49000" y2="46008"/>
                        <a14:foregroundMark x1="38667" y1="51050" x2="40667" y2="51261"/>
                        <a14:foregroundMark x1="24167" y1="49370" x2="22667" y2="40126"/>
                        <a14:foregroundMark x1="55167" y1="36134" x2="50833" y2="35504"/>
                        <a14:foregroundMark x1="36500" y1="38025" x2="51167" y2="34874"/>
                        <a14:foregroundMark x1="53167" y1="32773" x2="59000" y2="34874"/>
                        <a14:foregroundMark x1="57500" y1="31723" x2="53333" y2="29202"/>
                      </a14:backgroundRemoval>
                    </a14:imgEffect>
                  </a14:imgLayer>
                </a14:imgProps>
              </a:ext>
              <a:ext uri="{28A0092B-C50C-407E-A947-70E740481C1C}">
                <a14:useLocalDpi xmlns:a14="http://schemas.microsoft.com/office/drawing/2010/main" val="0"/>
              </a:ext>
            </a:extLst>
          </a:blip>
          <a:srcRect/>
          <a:stretch>
            <a:fillRect/>
          </a:stretch>
        </p:blipFill>
        <p:spPr bwMode="auto">
          <a:xfrm>
            <a:off x="-26640" y="4018693"/>
            <a:ext cx="3380804" cy="2682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8578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43C2E-0DAD-448E-AA77-DFA01F6119B8}"/>
              </a:ext>
            </a:extLst>
          </p:cNvPr>
          <p:cNvSpPr>
            <a:spLocks noGrp="1"/>
          </p:cNvSpPr>
          <p:nvPr>
            <p:ph type="title"/>
          </p:nvPr>
        </p:nvSpPr>
        <p:spPr/>
        <p:txBody>
          <a:bodyPr/>
          <a:lstStyle/>
          <a:p>
            <a:r>
              <a:rPr lang="zh-CN" altLang="en-US" dirty="0"/>
              <a:t>容积节流调速回路</a:t>
            </a:r>
          </a:p>
        </p:txBody>
      </p:sp>
      <p:sp>
        <p:nvSpPr>
          <p:cNvPr id="3" name="内容占位符 2">
            <a:extLst>
              <a:ext uri="{FF2B5EF4-FFF2-40B4-BE49-F238E27FC236}">
                <a16:creationId xmlns:a16="http://schemas.microsoft.com/office/drawing/2014/main" id="{C18FBB4C-1666-45CB-AC4E-53F00A1F52ED}"/>
              </a:ext>
            </a:extLst>
          </p:cNvPr>
          <p:cNvSpPr>
            <a:spLocks noGrp="1"/>
          </p:cNvSpPr>
          <p:nvPr>
            <p:ph idx="1"/>
          </p:nvPr>
        </p:nvSpPr>
        <p:spPr>
          <a:xfrm>
            <a:off x="251520" y="764704"/>
            <a:ext cx="8640960" cy="5760640"/>
          </a:xfrm>
        </p:spPr>
        <p:txBody>
          <a:bodyPr/>
          <a:lstStyle/>
          <a:p>
            <a:pPr>
              <a:lnSpc>
                <a:spcPct val="150000"/>
              </a:lnSpc>
              <a:buFont typeface="Wingdings" panose="05000000000000000000" pitchFamily="2" charset="2"/>
              <a:buChar char="Ø"/>
            </a:pPr>
            <a:r>
              <a:rPr lang="zh-CN" altLang="en-US" sz="2000" dirty="0"/>
              <a:t>原理：用压力补偿型变量泵供油，用流量控制元件调节活塞的运动速度</a:t>
            </a:r>
            <a:endParaRPr lang="en-US" altLang="zh-CN" sz="2000" dirty="0"/>
          </a:p>
          <a:p>
            <a:pPr>
              <a:lnSpc>
                <a:spcPct val="150000"/>
              </a:lnSpc>
              <a:buFont typeface="Wingdings" panose="05000000000000000000" pitchFamily="2" charset="2"/>
              <a:buChar char="Ø"/>
            </a:pPr>
            <a:r>
              <a:rPr lang="zh-CN" altLang="en-US" sz="2000" dirty="0"/>
              <a:t>分类：定压式和变压式</a:t>
            </a:r>
            <a:endParaRPr lang="en-US" altLang="zh-CN" sz="2000" dirty="0"/>
          </a:p>
          <a:p>
            <a:pPr>
              <a:lnSpc>
                <a:spcPct val="150000"/>
              </a:lnSpc>
              <a:buFont typeface="Wingdings" panose="05000000000000000000" pitchFamily="2" charset="2"/>
              <a:buChar char="Ø"/>
            </a:pPr>
            <a:r>
              <a:rPr lang="zh-CN" altLang="en-US" sz="2000" dirty="0"/>
              <a:t>特点：没有溢流损失、效率较高，速度稳定性比单纯的容积调速回路好</a:t>
            </a:r>
            <a:endParaRPr lang="en-US" altLang="zh-CN" sz="2000" dirty="0"/>
          </a:p>
          <a:p>
            <a:pPr>
              <a:lnSpc>
                <a:spcPct val="150000"/>
              </a:lnSpc>
              <a:buFont typeface="Wingdings" panose="05000000000000000000" pitchFamily="2" charset="2"/>
              <a:buChar char="Ø"/>
            </a:pPr>
            <a:endParaRPr lang="en-US" altLang="zh-CN" sz="2000" dirty="0"/>
          </a:p>
          <a:p>
            <a:pPr>
              <a:lnSpc>
                <a:spcPct val="150000"/>
              </a:lnSpc>
              <a:buFont typeface="Wingdings" panose="05000000000000000000" pitchFamily="2" charset="2"/>
              <a:buChar char="Ø"/>
            </a:pPr>
            <a:endParaRPr lang="en-US" altLang="zh-CN" sz="2000" dirty="0"/>
          </a:p>
        </p:txBody>
      </p:sp>
      <p:pic>
        <p:nvPicPr>
          <p:cNvPr id="6" name="图片 5">
            <a:extLst>
              <a:ext uri="{FF2B5EF4-FFF2-40B4-BE49-F238E27FC236}">
                <a16:creationId xmlns:a16="http://schemas.microsoft.com/office/drawing/2014/main" id="{E99966B3-4862-4DDC-9F5B-A90F310D1E0D}"/>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05039" y="2364011"/>
            <a:ext cx="3888431" cy="4514078"/>
          </a:xfrm>
          <a:prstGeom prst="rect">
            <a:avLst/>
          </a:prstGeom>
        </p:spPr>
      </p:pic>
      <p:pic>
        <p:nvPicPr>
          <p:cNvPr id="5" name="图片 4">
            <a:extLst>
              <a:ext uri="{FF2B5EF4-FFF2-40B4-BE49-F238E27FC236}">
                <a16:creationId xmlns:a16="http://schemas.microsoft.com/office/drawing/2014/main" id="{A1AFA6CF-A1D7-40CA-8FA2-FC1D531C1F41}"/>
              </a:ext>
            </a:extLst>
          </p:cNvPr>
          <p:cNvPicPr>
            <a:picLocks noChangeAspect="1"/>
          </p:cNvPicPr>
          <p:nvPr/>
        </p:nvPicPr>
        <p:blipFill>
          <a:blip r:embed="rId4" cstate="print">
            <a:extLst>
              <a:ext uri="{BEBA8EAE-BF5A-486C-A8C5-ECC9F3942E4B}">
                <a14:imgProps xmlns:a14="http://schemas.microsoft.com/office/drawing/2010/main">
                  <a14:imgLayer r:embed="rId5">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5131334" y="2492896"/>
            <a:ext cx="3216735" cy="4365104"/>
          </a:xfrm>
          <a:prstGeom prst="rect">
            <a:avLst/>
          </a:prstGeom>
        </p:spPr>
      </p:pic>
      <p:sp>
        <p:nvSpPr>
          <p:cNvPr id="8" name="矩形 7">
            <a:extLst>
              <a:ext uri="{FF2B5EF4-FFF2-40B4-BE49-F238E27FC236}">
                <a16:creationId xmlns:a16="http://schemas.microsoft.com/office/drawing/2014/main" id="{5B7D3976-D296-40C5-8463-CBB3015259F1}"/>
              </a:ext>
            </a:extLst>
          </p:cNvPr>
          <p:cNvSpPr/>
          <p:nvPr/>
        </p:nvSpPr>
        <p:spPr>
          <a:xfrm>
            <a:off x="2727446" y="4720962"/>
            <a:ext cx="2532899" cy="646331"/>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压力补偿型变量泵自动适应液压缸所需功率</a:t>
            </a:r>
          </a:p>
        </p:txBody>
      </p:sp>
      <p:sp>
        <p:nvSpPr>
          <p:cNvPr id="9" name="矩形 8">
            <a:extLst>
              <a:ext uri="{FF2B5EF4-FFF2-40B4-BE49-F238E27FC236}">
                <a16:creationId xmlns:a16="http://schemas.microsoft.com/office/drawing/2014/main" id="{27F23577-CAB0-4AE9-A83A-E6B36E13E9DF}"/>
              </a:ext>
            </a:extLst>
          </p:cNvPr>
          <p:cNvSpPr/>
          <p:nvPr/>
        </p:nvSpPr>
        <p:spPr>
          <a:xfrm>
            <a:off x="3321980" y="3595804"/>
            <a:ext cx="1970100" cy="646331"/>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节流元件控制活塞速度</a:t>
            </a:r>
          </a:p>
        </p:txBody>
      </p:sp>
      <p:cxnSp>
        <p:nvCxnSpPr>
          <p:cNvPr id="10" name="直接箭头连接符 9">
            <a:extLst>
              <a:ext uri="{FF2B5EF4-FFF2-40B4-BE49-F238E27FC236}">
                <a16:creationId xmlns:a16="http://schemas.microsoft.com/office/drawing/2014/main" id="{B487FB36-73F0-446E-B0BB-7F45806EB281}"/>
              </a:ext>
            </a:extLst>
          </p:cNvPr>
          <p:cNvCxnSpPr>
            <a:cxnSpLocks/>
            <a:stCxn id="9" idx="1"/>
          </p:cNvCxnSpPr>
          <p:nvPr/>
        </p:nvCxnSpPr>
        <p:spPr>
          <a:xfrm flipH="1">
            <a:off x="2351006" y="3918970"/>
            <a:ext cx="970974" cy="378915"/>
          </a:xfrm>
          <a:prstGeom prst="straightConnector1">
            <a:avLst/>
          </a:prstGeom>
          <a:ln>
            <a:solidFill>
              <a:srgbClr val="3387C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00FD786F-9426-4768-A47B-3BB521895B42}"/>
              </a:ext>
            </a:extLst>
          </p:cNvPr>
          <p:cNvCxnSpPr>
            <a:cxnSpLocks/>
          </p:cNvCxnSpPr>
          <p:nvPr/>
        </p:nvCxnSpPr>
        <p:spPr>
          <a:xfrm>
            <a:off x="5131334" y="3861048"/>
            <a:ext cx="838833" cy="126140"/>
          </a:xfrm>
          <a:prstGeom prst="straightConnector1">
            <a:avLst/>
          </a:prstGeom>
          <a:ln>
            <a:solidFill>
              <a:srgbClr val="3387C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C12C11A4-68E7-489E-9941-CDD2FBFF547B}"/>
              </a:ext>
            </a:extLst>
          </p:cNvPr>
          <p:cNvCxnSpPr>
            <a:cxnSpLocks/>
          </p:cNvCxnSpPr>
          <p:nvPr/>
        </p:nvCxnSpPr>
        <p:spPr>
          <a:xfrm flipH="1">
            <a:off x="2149254" y="5057034"/>
            <a:ext cx="531712" cy="310259"/>
          </a:xfrm>
          <a:prstGeom prst="straightConnector1">
            <a:avLst/>
          </a:prstGeom>
          <a:ln>
            <a:solidFill>
              <a:srgbClr val="3387C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D0279CCE-B542-4177-B770-2BAF7A194C00}"/>
              </a:ext>
            </a:extLst>
          </p:cNvPr>
          <p:cNvCxnSpPr>
            <a:cxnSpLocks/>
          </p:cNvCxnSpPr>
          <p:nvPr/>
        </p:nvCxnSpPr>
        <p:spPr>
          <a:xfrm>
            <a:off x="4941688" y="5229512"/>
            <a:ext cx="388524" cy="125828"/>
          </a:xfrm>
          <a:prstGeom prst="straightConnector1">
            <a:avLst/>
          </a:prstGeom>
          <a:ln>
            <a:solidFill>
              <a:srgbClr val="3387C0"/>
            </a:solidFill>
            <a:tailEnd type="triangle"/>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0936ACFF-8700-4AE5-9CEC-AC38CE4A6DAB}"/>
              </a:ext>
            </a:extLst>
          </p:cNvPr>
          <p:cNvSpPr/>
          <p:nvPr/>
        </p:nvSpPr>
        <p:spPr>
          <a:xfrm>
            <a:off x="2010709" y="5853784"/>
            <a:ext cx="2064923"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泵压力基本恒定</a:t>
            </a:r>
          </a:p>
        </p:txBody>
      </p:sp>
      <p:sp>
        <p:nvSpPr>
          <p:cNvPr id="34" name="矩形 33">
            <a:extLst>
              <a:ext uri="{FF2B5EF4-FFF2-40B4-BE49-F238E27FC236}">
                <a16:creationId xmlns:a16="http://schemas.microsoft.com/office/drawing/2014/main" id="{10CEA56E-FD8D-483E-AECE-A285C461F7E4}"/>
              </a:ext>
            </a:extLst>
          </p:cNvPr>
          <p:cNvSpPr/>
          <p:nvPr/>
        </p:nvSpPr>
        <p:spPr>
          <a:xfrm>
            <a:off x="6855057" y="5727887"/>
            <a:ext cx="2185768"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泵压力随负载变化</a:t>
            </a:r>
          </a:p>
        </p:txBody>
      </p:sp>
    </p:spTree>
    <p:extLst>
      <p:ext uri="{BB962C8B-B14F-4D97-AF65-F5344CB8AC3E}">
        <p14:creationId xmlns:p14="http://schemas.microsoft.com/office/powerpoint/2010/main" val="17876353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43C2E-0DAD-448E-AA77-DFA01F6119B8}"/>
              </a:ext>
            </a:extLst>
          </p:cNvPr>
          <p:cNvSpPr>
            <a:spLocks noGrp="1"/>
          </p:cNvSpPr>
          <p:nvPr>
            <p:ph type="title"/>
          </p:nvPr>
        </p:nvSpPr>
        <p:spPr>
          <a:xfrm>
            <a:off x="1992670" y="0"/>
            <a:ext cx="6480720" cy="620688"/>
          </a:xfrm>
        </p:spPr>
        <p:txBody>
          <a:bodyPr/>
          <a:lstStyle/>
          <a:p>
            <a:pPr>
              <a:lnSpc>
                <a:spcPct val="150000"/>
              </a:lnSpc>
            </a:pPr>
            <a:r>
              <a:rPr lang="zh-CN" altLang="en-US" dirty="0"/>
              <a:t>定压式容积节流调速回路</a:t>
            </a:r>
            <a:endParaRPr lang="en-US" altLang="zh-CN" dirty="0"/>
          </a:p>
        </p:txBody>
      </p:sp>
      <p:sp>
        <p:nvSpPr>
          <p:cNvPr id="3" name="内容占位符 2">
            <a:extLst>
              <a:ext uri="{FF2B5EF4-FFF2-40B4-BE49-F238E27FC236}">
                <a16:creationId xmlns:a16="http://schemas.microsoft.com/office/drawing/2014/main" id="{C18FBB4C-1666-45CB-AC4E-53F00A1F52ED}"/>
              </a:ext>
            </a:extLst>
          </p:cNvPr>
          <p:cNvSpPr>
            <a:spLocks noGrp="1"/>
          </p:cNvSpPr>
          <p:nvPr>
            <p:ph idx="1"/>
          </p:nvPr>
        </p:nvSpPr>
        <p:spPr>
          <a:xfrm>
            <a:off x="420219" y="4717740"/>
            <a:ext cx="3208079" cy="671406"/>
          </a:xfrm>
        </p:spPr>
        <p:txBody>
          <a:bodyPr/>
          <a:lstStyle/>
          <a:p>
            <a:pPr marL="0" lvl="1" indent="0">
              <a:buNone/>
            </a:pPr>
            <a:r>
              <a:rPr lang="zh-CN" altLang="en-US" sz="1800" kern="1200" dirty="0"/>
              <a:t>由于压力补偿，变量泵流量能自动匹配液压缸流量</a:t>
            </a:r>
            <a:endParaRPr lang="en-US" altLang="zh-CN" sz="1800" kern="1200" dirty="0"/>
          </a:p>
        </p:txBody>
      </p:sp>
      <p:grpSp>
        <p:nvGrpSpPr>
          <p:cNvPr id="41" name="组合 40">
            <a:extLst>
              <a:ext uri="{FF2B5EF4-FFF2-40B4-BE49-F238E27FC236}">
                <a16:creationId xmlns:a16="http://schemas.microsoft.com/office/drawing/2014/main" id="{9673A3F9-1534-4E6C-8DF8-DCEA2560A3EB}"/>
              </a:ext>
            </a:extLst>
          </p:cNvPr>
          <p:cNvGrpSpPr/>
          <p:nvPr/>
        </p:nvGrpSpPr>
        <p:grpSpPr>
          <a:xfrm>
            <a:off x="2955005" y="1124744"/>
            <a:ext cx="4837493" cy="5414934"/>
            <a:chOff x="3406915" y="1679255"/>
            <a:chExt cx="4329309" cy="4846089"/>
          </a:xfrm>
        </p:grpSpPr>
        <p:grpSp>
          <p:nvGrpSpPr>
            <p:cNvPr id="5" name="组合 4">
              <a:extLst>
                <a:ext uri="{FF2B5EF4-FFF2-40B4-BE49-F238E27FC236}">
                  <a16:creationId xmlns:a16="http://schemas.microsoft.com/office/drawing/2014/main" id="{2E25508A-8CE0-454D-8E45-242D0DE44259}"/>
                </a:ext>
              </a:extLst>
            </p:cNvPr>
            <p:cNvGrpSpPr/>
            <p:nvPr/>
          </p:nvGrpSpPr>
          <p:grpSpPr>
            <a:xfrm>
              <a:off x="3406915" y="1679255"/>
              <a:ext cx="4329309" cy="4846089"/>
              <a:chOff x="6195010" y="3861048"/>
              <a:chExt cx="2562283" cy="2868137"/>
            </a:xfrm>
          </p:grpSpPr>
          <p:grpSp>
            <p:nvGrpSpPr>
              <p:cNvPr id="7" name="组合 6">
                <a:extLst>
                  <a:ext uri="{FF2B5EF4-FFF2-40B4-BE49-F238E27FC236}">
                    <a16:creationId xmlns:a16="http://schemas.microsoft.com/office/drawing/2014/main" id="{D77E35DE-187A-4F15-A2C4-C74984CFB390}"/>
                  </a:ext>
                </a:extLst>
              </p:cNvPr>
              <p:cNvGrpSpPr/>
              <p:nvPr/>
            </p:nvGrpSpPr>
            <p:grpSpPr>
              <a:xfrm>
                <a:off x="6482760" y="3861048"/>
                <a:ext cx="1732873" cy="2507651"/>
                <a:chOff x="611560" y="1124744"/>
                <a:chExt cx="3397399" cy="4916395"/>
              </a:xfrm>
            </p:grpSpPr>
            <p:sp>
              <p:nvSpPr>
                <p:cNvPr id="9" name="矩形 8">
                  <a:extLst>
                    <a:ext uri="{FF2B5EF4-FFF2-40B4-BE49-F238E27FC236}">
                      <a16:creationId xmlns:a16="http://schemas.microsoft.com/office/drawing/2014/main" id="{5F32406B-DCE4-4F65-A39B-90D060F2A52A}"/>
                    </a:ext>
                  </a:extLst>
                </p:cNvPr>
                <p:cNvSpPr/>
                <p:nvPr/>
              </p:nvSpPr>
              <p:spPr>
                <a:xfrm>
                  <a:off x="2082613" y="1124744"/>
                  <a:ext cx="261790" cy="626313"/>
                </a:xfrm>
                <a:prstGeom prst="rect">
                  <a:avLst/>
                </a:prstGeom>
                <a:ln w="19050"/>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cxnSp>
              <p:nvCxnSpPr>
                <p:cNvPr id="10" name="直接连接符 9">
                  <a:extLst>
                    <a:ext uri="{FF2B5EF4-FFF2-40B4-BE49-F238E27FC236}">
                      <a16:creationId xmlns:a16="http://schemas.microsoft.com/office/drawing/2014/main" id="{CF2E8411-467A-4993-9198-8665C12B243B}"/>
                    </a:ext>
                  </a:extLst>
                </p:cNvPr>
                <p:cNvCxnSpPr>
                  <a:cxnSpLocks/>
                  <a:stCxn id="35" idx="0"/>
                </p:cNvCxnSpPr>
                <p:nvPr/>
              </p:nvCxnSpPr>
              <p:spPr>
                <a:xfrm flipV="1">
                  <a:off x="1429661" y="1751057"/>
                  <a:ext cx="1" cy="2814238"/>
                </a:xfrm>
                <a:prstGeom prst="line">
                  <a:avLst/>
                </a:prstGeom>
                <a:ln w="19050">
                  <a:solidFill>
                    <a:srgbClr val="C00000"/>
                  </a:solidFill>
                </a:ln>
              </p:spPr>
              <p:style>
                <a:lnRef idx="2">
                  <a:schemeClr val="accent4"/>
                </a:lnRef>
                <a:fillRef idx="0">
                  <a:schemeClr val="accent4"/>
                </a:fillRef>
                <a:effectRef idx="1">
                  <a:schemeClr val="accent4"/>
                </a:effectRef>
                <a:fontRef idx="minor">
                  <a:schemeClr val="tx1"/>
                </a:fontRef>
              </p:style>
            </p:cxnSp>
            <p:sp>
              <p:nvSpPr>
                <p:cNvPr id="11" name="矩形 10">
                  <a:extLst>
                    <a:ext uri="{FF2B5EF4-FFF2-40B4-BE49-F238E27FC236}">
                      <a16:creationId xmlns:a16="http://schemas.microsoft.com/office/drawing/2014/main" id="{81D00653-C40A-4D08-B81B-FE241AABA5C9}"/>
                    </a:ext>
                  </a:extLst>
                </p:cNvPr>
                <p:cNvSpPr/>
                <p:nvPr/>
              </p:nvSpPr>
              <p:spPr>
                <a:xfrm>
                  <a:off x="1756137" y="4880039"/>
                  <a:ext cx="326476" cy="149575"/>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nvGrpSpPr>
                <p:cNvPr id="12" name="组合 11">
                  <a:extLst>
                    <a:ext uri="{FF2B5EF4-FFF2-40B4-BE49-F238E27FC236}">
                      <a16:creationId xmlns:a16="http://schemas.microsoft.com/office/drawing/2014/main" id="{51CDF6ED-7FB8-44DE-9EB5-854CAC959070}"/>
                    </a:ext>
                  </a:extLst>
                </p:cNvPr>
                <p:cNvGrpSpPr/>
                <p:nvPr/>
              </p:nvGrpSpPr>
              <p:grpSpPr>
                <a:xfrm>
                  <a:off x="1037890" y="4565295"/>
                  <a:ext cx="783542" cy="779064"/>
                  <a:chOff x="1475656" y="3911172"/>
                  <a:chExt cx="864096" cy="864096"/>
                </a:xfrm>
              </p:grpSpPr>
              <p:sp>
                <p:nvSpPr>
                  <p:cNvPr id="34" name="椭圆 33">
                    <a:extLst>
                      <a:ext uri="{FF2B5EF4-FFF2-40B4-BE49-F238E27FC236}">
                        <a16:creationId xmlns:a16="http://schemas.microsoft.com/office/drawing/2014/main" id="{6C6306E0-9239-4EB8-B66C-2F4DEF40FCAA}"/>
                      </a:ext>
                    </a:extLst>
                  </p:cNvPr>
                  <p:cNvSpPr/>
                  <p:nvPr/>
                </p:nvSpPr>
                <p:spPr>
                  <a:xfrm>
                    <a:off x="1475656" y="3911172"/>
                    <a:ext cx="864096" cy="864096"/>
                  </a:xfrm>
                  <a:prstGeom prst="ellipse">
                    <a:avLst/>
                  </a:prstGeom>
                  <a:solidFill>
                    <a:schemeClr val="bg2">
                      <a:lumMod val="20000"/>
                      <a:lumOff val="80000"/>
                    </a:schemeClr>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35" name="等腰三角形 34">
                    <a:extLst>
                      <a:ext uri="{FF2B5EF4-FFF2-40B4-BE49-F238E27FC236}">
                        <a16:creationId xmlns:a16="http://schemas.microsoft.com/office/drawing/2014/main" id="{B266ED40-1065-4DA2-9AFE-F4556CAD5DCE}"/>
                      </a:ext>
                    </a:extLst>
                  </p:cNvPr>
                  <p:cNvSpPr/>
                  <p:nvPr/>
                </p:nvSpPr>
                <p:spPr>
                  <a:xfrm>
                    <a:off x="1750812" y="3911172"/>
                    <a:ext cx="313784" cy="245913"/>
                  </a:xfrm>
                  <a:prstGeom prst="triangle">
                    <a:avLst/>
                  </a:prstGeom>
                  <a:solidFill>
                    <a:schemeClr val="tx1"/>
                  </a:solidFill>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grpSp>
            <p:sp>
              <p:nvSpPr>
                <p:cNvPr id="13" name="弧形 12">
                  <a:extLst>
                    <a:ext uri="{FF2B5EF4-FFF2-40B4-BE49-F238E27FC236}">
                      <a16:creationId xmlns:a16="http://schemas.microsoft.com/office/drawing/2014/main" id="{F51B0413-AA29-4E44-A45F-E250321FD991}"/>
                    </a:ext>
                  </a:extLst>
                </p:cNvPr>
                <p:cNvSpPr/>
                <p:nvPr/>
              </p:nvSpPr>
              <p:spPr>
                <a:xfrm>
                  <a:off x="899592" y="4565295"/>
                  <a:ext cx="530070" cy="779064"/>
                </a:xfrm>
                <a:prstGeom prst="arc">
                  <a:avLst>
                    <a:gd name="adj1" fmla="val 6923903"/>
                    <a:gd name="adj2" fmla="val 14648334"/>
                  </a:avLst>
                </a:prstGeom>
                <a:ln w="19050">
                  <a:headEnd type="triangle" w="lg" len="lg"/>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p>
              </p:txBody>
            </p:sp>
            <p:sp>
              <p:nvSpPr>
                <p:cNvPr id="14" name="任意多边形: 形状 13">
                  <a:extLst>
                    <a:ext uri="{FF2B5EF4-FFF2-40B4-BE49-F238E27FC236}">
                      <a16:creationId xmlns:a16="http://schemas.microsoft.com/office/drawing/2014/main" id="{FB7D4E79-B60D-4FB1-A69B-E8EEA3B53E55}"/>
                    </a:ext>
                  </a:extLst>
                </p:cNvPr>
                <p:cNvSpPr/>
                <p:nvPr/>
              </p:nvSpPr>
              <p:spPr>
                <a:xfrm>
                  <a:off x="1194137" y="5818543"/>
                  <a:ext cx="492524" cy="222596"/>
                </a:xfrm>
                <a:custGeom>
                  <a:avLst/>
                  <a:gdLst>
                    <a:gd name="connsiteX0" fmla="*/ 0 w 798285"/>
                    <a:gd name="connsiteY0" fmla="*/ 0 h 362857"/>
                    <a:gd name="connsiteX1" fmla="*/ 0 w 798285"/>
                    <a:gd name="connsiteY1" fmla="*/ 362857 h 362857"/>
                    <a:gd name="connsiteX2" fmla="*/ 798285 w 798285"/>
                    <a:gd name="connsiteY2" fmla="*/ 362857 h 362857"/>
                    <a:gd name="connsiteX3" fmla="*/ 798285 w 798285"/>
                    <a:gd name="connsiteY3" fmla="*/ 0 h 362857"/>
                  </a:gdLst>
                  <a:ahLst/>
                  <a:cxnLst>
                    <a:cxn ang="0">
                      <a:pos x="connsiteX0" y="connsiteY0"/>
                    </a:cxn>
                    <a:cxn ang="0">
                      <a:pos x="connsiteX1" y="connsiteY1"/>
                    </a:cxn>
                    <a:cxn ang="0">
                      <a:pos x="connsiteX2" y="connsiteY2"/>
                    </a:cxn>
                    <a:cxn ang="0">
                      <a:pos x="connsiteX3" y="connsiteY3"/>
                    </a:cxn>
                  </a:cxnLst>
                  <a:rect l="l" t="t" r="r" b="b"/>
                  <a:pathLst>
                    <a:path w="798285" h="362857">
                      <a:moveTo>
                        <a:pt x="0" y="0"/>
                      </a:moveTo>
                      <a:lnTo>
                        <a:pt x="0" y="362857"/>
                      </a:lnTo>
                      <a:lnTo>
                        <a:pt x="798285" y="362857"/>
                      </a:lnTo>
                      <a:lnTo>
                        <a:pt x="798285" y="0"/>
                      </a:lnTo>
                    </a:path>
                  </a:pathLst>
                </a:custGeom>
                <a:solidFill>
                  <a:schemeClr val="bg2">
                    <a:lumMod val="20000"/>
                    <a:lumOff val="80000"/>
                  </a:schemeClr>
                </a:solidFill>
                <a:ln w="19050"/>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15" name="直接连接符 14">
                  <a:extLst>
                    <a:ext uri="{FF2B5EF4-FFF2-40B4-BE49-F238E27FC236}">
                      <a16:creationId xmlns:a16="http://schemas.microsoft.com/office/drawing/2014/main" id="{A7E2477F-0DD8-4754-A2B5-CB879E1CF0ED}"/>
                    </a:ext>
                  </a:extLst>
                </p:cNvPr>
                <p:cNvCxnSpPr>
                  <a:cxnSpLocks/>
                  <a:endCxn id="34" idx="4"/>
                </p:cNvCxnSpPr>
                <p:nvPr/>
              </p:nvCxnSpPr>
              <p:spPr>
                <a:xfrm flipV="1">
                  <a:off x="1424294" y="5344359"/>
                  <a:ext cx="5368" cy="696780"/>
                </a:xfrm>
                <a:prstGeom prst="line">
                  <a:avLst/>
                </a:prstGeom>
                <a:ln w="19050">
                  <a:solidFill>
                    <a:srgbClr val="C00000"/>
                  </a:solidFill>
                </a:ln>
              </p:spPr>
              <p:style>
                <a:lnRef idx="2">
                  <a:schemeClr val="accent4"/>
                </a:lnRef>
                <a:fillRef idx="0">
                  <a:schemeClr val="accent4"/>
                </a:fillRef>
                <a:effectRef idx="1">
                  <a:schemeClr val="accent4"/>
                </a:effectRef>
                <a:fontRef idx="minor">
                  <a:schemeClr val="tx1"/>
                </a:fontRef>
              </p:style>
            </p:cxnSp>
            <p:sp>
              <p:nvSpPr>
                <p:cNvPr id="16" name="弧形 15">
                  <a:extLst>
                    <a:ext uri="{FF2B5EF4-FFF2-40B4-BE49-F238E27FC236}">
                      <a16:creationId xmlns:a16="http://schemas.microsoft.com/office/drawing/2014/main" id="{2277B6FE-97BD-4279-9532-44738DCFBA8A}"/>
                    </a:ext>
                  </a:extLst>
                </p:cNvPr>
                <p:cNvSpPr/>
                <p:nvPr/>
              </p:nvSpPr>
              <p:spPr>
                <a:xfrm>
                  <a:off x="1129471" y="2531730"/>
                  <a:ext cx="224051" cy="577216"/>
                </a:xfrm>
                <a:prstGeom prst="arc">
                  <a:avLst>
                    <a:gd name="adj1" fmla="val 16843353"/>
                    <a:gd name="adj2" fmla="val 4837442"/>
                  </a:avLst>
                </a:prstGeom>
                <a:ln w="19050"/>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sp>
              <p:nvSpPr>
                <p:cNvPr id="17" name="弧形 16">
                  <a:extLst>
                    <a:ext uri="{FF2B5EF4-FFF2-40B4-BE49-F238E27FC236}">
                      <a16:creationId xmlns:a16="http://schemas.microsoft.com/office/drawing/2014/main" id="{A64F83C2-C9AC-47AD-87E7-1D391DF337C2}"/>
                    </a:ext>
                  </a:extLst>
                </p:cNvPr>
                <p:cNvSpPr/>
                <p:nvPr/>
              </p:nvSpPr>
              <p:spPr>
                <a:xfrm flipH="1">
                  <a:off x="1502646" y="2529195"/>
                  <a:ext cx="253490" cy="577216"/>
                </a:xfrm>
                <a:prstGeom prst="arc">
                  <a:avLst>
                    <a:gd name="adj1" fmla="val 16843353"/>
                    <a:gd name="adj2" fmla="val 4837442"/>
                  </a:avLst>
                </a:prstGeom>
                <a:ln w="19050"/>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26E17375-C0A6-4EEF-97A7-B912DBD5F48D}"/>
                    </a:ext>
                  </a:extLst>
                </p:cNvPr>
                <p:cNvCxnSpPr>
                  <a:cxnSpLocks/>
                </p:cNvCxnSpPr>
                <p:nvPr/>
              </p:nvCxnSpPr>
              <p:spPr>
                <a:xfrm>
                  <a:off x="1194137" y="2661575"/>
                  <a:ext cx="522992" cy="379915"/>
                </a:xfrm>
                <a:prstGeom prst="straightConnector1">
                  <a:avLst/>
                </a:prstGeom>
                <a:ln w="19050">
                  <a:tailEnd type="triangle"/>
                </a:ln>
              </p:spPr>
              <p:style>
                <a:lnRef idx="3">
                  <a:schemeClr val="accent4"/>
                </a:lnRef>
                <a:fillRef idx="0">
                  <a:schemeClr val="accent4"/>
                </a:fillRef>
                <a:effectRef idx="2">
                  <a:schemeClr val="accent4"/>
                </a:effectRef>
                <a:fontRef idx="minor">
                  <a:schemeClr val="tx1"/>
                </a:fontRef>
              </p:style>
            </p:cxnSp>
            <p:sp>
              <p:nvSpPr>
                <p:cNvPr id="19" name="矩形 18">
                  <a:extLst>
                    <a:ext uri="{FF2B5EF4-FFF2-40B4-BE49-F238E27FC236}">
                      <a16:creationId xmlns:a16="http://schemas.microsoft.com/office/drawing/2014/main" id="{33528FC4-FD56-4C26-897B-717B0CA47824}"/>
                    </a:ext>
                  </a:extLst>
                </p:cNvPr>
                <p:cNvSpPr/>
                <p:nvPr/>
              </p:nvSpPr>
              <p:spPr>
                <a:xfrm>
                  <a:off x="1194137" y="1128658"/>
                  <a:ext cx="2488687" cy="636817"/>
                </a:xfrm>
                <a:prstGeom prst="rect">
                  <a:avLst/>
                </a:prstGeom>
                <a:noFill/>
                <a:ln w="19050"/>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20" name="任意多边形: 形状 19">
                  <a:extLst>
                    <a:ext uri="{FF2B5EF4-FFF2-40B4-BE49-F238E27FC236}">
                      <a16:creationId xmlns:a16="http://schemas.microsoft.com/office/drawing/2014/main" id="{EF410908-8CCF-4095-86B2-0AA2033AF6DD}"/>
                    </a:ext>
                  </a:extLst>
                </p:cNvPr>
                <p:cNvSpPr/>
                <p:nvPr/>
              </p:nvSpPr>
              <p:spPr>
                <a:xfrm>
                  <a:off x="3102311" y="3543438"/>
                  <a:ext cx="492524" cy="222596"/>
                </a:xfrm>
                <a:custGeom>
                  <a:avLst/>
                  <a:gdLst>
                    <a:gd name="connsiteX0" fmla="*/ 0 w 798285"/>
                    <a:gd name="connsiteY0" fmla="*/ 0 h 362857"/>
                    <a:gd name="connsiteX1" fmla="*/ 0 w 798285"/>
                    <a:gd name="connsiteY1" fmla="*/ 362857 h 362857"/>
                    <a:gd name="connsiteX2" fmla="*/ 798285 w 798285"/>
                    <a:gd name="connsiteY2" fmla="*/ 362857 h 362857"/>
                    <a:gd name="connsiteX3" fmla="*/ 798285 w 798285"/>
                    <a:gd name="connsiteY3" fmla="*/ 0 h 362857"/>
                  </a:gdLst>
                  <a:ahLst/>
                  <a:cxnLst>
                    <a:cxn ang="0">
                      <a:pos x="connsiteX0" y="connsiteY0"/>
                    </a:cxn>
                    <a:cxn ang="0">
                      <a:pos x="connsiteX1" y="connsiteY1"/>
                    </a:cxn>
                    <a:cxn ang="0">
                      <a:pos x="connsiteX2" y="connsiteY2"/>
                    </a:cxn>
                    <a:cxn ang="0">
                      <a:pos x="connsiteX3" y="connsiteY3"/>
                    </a:cxn>
                  </a:cxnLst>
                  <a:rect l="l" t="t" r="r" b="b"/>
                  <a:pathLst>
                    <a:path w="798285" h="362857">
                      <a:moveTo>
                        <a:pt x="0" y="0"/>
                      </a:moveTo>
                      <a:lnTo>
                        <a:pt x="0" y="362857"/>
                      </a:lnTo>
                      <a:lnTo>
                        <a:pt x="798285" y="362857"/>
                      </a:lnTo>
                      <a:lnTo>
                        <a:pt x="798285" y="0"/>
                      </a:lnTo>
                    </a:path>
                  </a:pathLst>
                </a:custGeom>
                <a:solidFill>
                  <a:schemeClr val="bg2">
                    <a:lumMod val="20000"/>
                    <a:lumOff val="80000"/>
                  </a:schemeClr>
                </a:solidFill>
                <a:ln w="19050"/>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cxnSp>
              <p:nvCxnSpPr>
                <p:cNvPr id="21" name="直接连接符 20">
                  <a:extLst>
                    <a:ext uri="{FF2B5EF4-FFF2-40B4-BE49-F238E27FC236}">
                      <a16:creationId xmlns:a16="http://schemas.microsoft.com/office/drawing/2014/main" id="{B6050E97-7CBD-49D8-A113-20EF6A3B80A8}"/>
                    </a:ext>
                  </a:extLst>
                </p:cNvPr>
                <p:cNvCxnSpPr>
                  <a:cxnSpLocks/>
                </p:cNvCxnSpPr>
                <p:nvPr/>
              </p:nvCxnSpPr>
              <p:spPr>
                <a:xfrm flipV="1">
                  <a:off x="3353943" y="1766899"/>
                  <a:ext cx="0" cy="1915088"/>
                </a:xfrm>
                <a:prstGeom prst="line">
                  <a:avLst/>
                </a:prstGeom>
                <a:ln w="19050">
                  <a:solidFill>
                    <a:srgbClr val="C00000"/>
                  </a:solidFill>
                </a:ln>
              </p:spPr>
              <p:style>
                <a:lnRef idx="2">
                  <a:schemeClr val="accent4"/>
                </a:lnRef>
                <a:fillRef idx="0">
                  <a:schemeClr val="accent4"/>
                </a:fillRef>
                <a:effectRef idx="1">
                  <a:schemeClr val="accent4"/>
                </a:effectRef>
                <a:fontRef idx="minor">
                  <a:schemeClr val="tx1"/>
                </a:fontRef>
              </p:style>
            </p:cxnSp>
            <p:sp>
              <p:nvSpPr>
                <p:cNvPr id="22" name="矩形 21">
                  <a:extLst>
                    <a:ext uri="{FF2B5EF4-FFF2-40B4-BE49-F238E27FC236}">
                      <a16:creationId xmlns:a16="http://schemas.microsoft.com/office/drawing/2014/main" id="{823A06FB-88FE-4BE2-8AC9-5987AE46FCA6}"/>
                    </a:ext>
                  </a:extLst>
                </p:cNvPr>
                <p:cNvSpPr/>
                <p:nvPr/>
              </p:nvSpPr>
              <p:spPr>
                <a:xfrm>
                  <a:off x="2344026" y="1386696"/>
                  <a:ext cx="1593141" cy="102408"/>
                </a:xfrm>
                <a:prstGeom prst="rect">
                  <a:avLst/>
                </a:prstGeom>
                <a:ln w="19050"/>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grpSp>
              <p:nvGrpSpPr>
                <p:cNvPr id="23" name="组合 22">
                  <a:extLst>
                    <a:ext uri="{FF2B5EF4-FFF2-40B4-BE49-F238E27FC236}">
                      <a16:creationId xmlns:a16="http://schemas.microsoft.com/office/drawing/2014/main" id="{CE2BF1A1-5B12-4301-9F25-26128D9813D1}"/>
                    </a:ext>
                  </a:extLst>
                </p:cNvPr>
                <p:cNvGrpSpPr/>
                <p:nvPr/>
              </p:nvGrpSpPr>
              <p:grpSpPr>
                <a:xfrm rot="5400000">
                  <a:off x="2878223" y="2018860"/>
                  <a:ext cx="988941" cy="1272531"/>
                  <a:chOff x="4010695" y="3368466"/>
                  <a:chExt cx="988941" cy="1272531"/>
                </a:xfrm>
              </p:grpSpPr>
              <p:cxnSp>
                <p:nvCxnSpPr>
                  <p:cNvPr id="29" name="直接箭头连接符 28">
                    <a:extLst>
                      <a:ext uri="{FF2B5EF4-FFF2-40B4-BE49-F238E27FC236}">
                        <a16:creationId xmlns:a16="http://schemas.microsoft.com/office/drawing/2014/main" id="{A91ADA9C-76BB-422A-957F-0D40A13C1743}"/>
                      </a:ext>
                    </a:extLst>
                  </p:cNvPr>
                  <p:cNvCxnSpPr>
                    <a:cxnSpLocks/>
                  </p:cNvCxnSpPr>
                  <p:nvPr/>
                </p:nvCxnSpPr>
                <p:spPr>
                  <a:xfrm flipH="1" flipV="1">
                    <a:off x="4425307" y="3473169"/>
                    <a:ext cx="426170" cy="118383"/>
                  </a:xfrm>
                  <a:prstGeom prst="straightConnector1">
                    <a:avLst/>
                  </a:prstGeom>
                  <a:ln w="19050">
                    <a:tailEnd type="triangle"/>
                  </a:ln>
                </p:spPr>
                <p:style>
                  <a:lnRef idx="3">
                    <a:schemeClr val="accent4"/>
                  </a:lnRef>
                  <a:fillRef idx="0">
                    <a:schemeClr val="accent4"/>
                  </a:fillRef>
                  <a:effectRef idx="2">
                    <a:schemeClr val="accent4"/>
                  </a:effectRef>
                  <a:fontRef idx="minor">
                    <a:schemeClr val="tx1"/>
                  </a:fontRef>
                </p:style>
              </p:cxnSp>
              <p:sp>
                <p:nvSpPr>
                  <p:cNvPr id="30" name="矩形 29">
                    <a:extLst>
                      <a:ext uri="{FF2B5EF4-FFF2-40B4-BE49-F238E27FC236}">
                        <a16:creationId xmlns:a16="http://schemas.microsoft.com/office/drawing/2014/main" id="{4096862B-F6EC-43F1-97A2-5CAC93FD7EBC}"/>
                      </a:ext>
                    </a:extLst>
                  </p:cNvPr>
                  <p:cNvSpPr/>
                  <p:nvPr/>
                </p:nvSpPr>
                <p:spPr>
                  <a:xfrm>
                    <a:off x="4346685" y="3681179"/>
                    <a:ext cx="652951" cy="64922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31" name="直接箭头连接符 30">
                    <a:extLst>
                      <a:ext uri="{FF2B5EF4-FFF2-40B4-BE49-F238E27FC236}">
                        <a16:creationId xmlns:a16="http://schemas.microsoft.com/office/drawing/2014/main" id="{62B67E62-47AF-4F29-844E-6E7AD3426B43}"/>
                      </a:ext>
                    </a:extLst>
                  </p:cNvPr>
                  <p:cNvCxnSpPr>
                    <a:cxnSpLocks/>
                  </p:cNvCxnSpPr>
                  <p:nvPr/>
                </p:nvCxnSpPr>
                <p:spPr>
                  <a:xfrm>
                    <a:off x="4346685" y="4207637"/>
                    <a:ext cx="652951" cy="0"/>
                  </a:xfrm>
                  <a:prstGeom prst="straightConnector1">
                    <a:avLst/>
                  </a:prstGeom>
                  <a:ln w="19050">
                    <a:tailEnd type="triangle"/>
                  </a:ln>
                </p:spPr>
                <p:style>
                  <a:lnRef idx="3">
                    <a:schemeClr val="accent4"/>
                  </a:lnRef>
                  <a:fillRef idx="0">
                    <a:schemeClr val="accent4"/>
                  </a:fillRef>
                  <a:effectRef idx="2">
                    <a:schemeClr val="accent4"/>
                  </a:effectRef>
                  <a:fontRef idx="minor">
                    <a:schemeClr val="tx1"/>
                  </a:fontRef>
                </p:style>
              </p:cxnSp>
              <p:sp>
                <p:nvSpPr>
                  <p:cNvPr id="32" name="任意多边形: 形状 31">
                    <a:extLst>
                      <a:ext uri="{FF2B5EF4-FFF2-40B4-BE49-F238E27FC236}">
                        <a16:creationId xmlns:a16="http://schemas.microsoft.com/office/drawing/2014/main" id="{827AE1F4-CEA0-4665-8450-3631235F8B71}"/>
                      </a:ext>
                    </a:extLst>
                  </p:cNvPr>
                  <p:cNvSpPr/>
                  <p:nvPr/>
                </p:nvSpPr>
                <p:spPr>
                  <a:xfrm>
                    <a:off x="4010695" y="4012869"/>
                    <a:ext cx="671223" cy="628128"/>
                  </a:xfrm>
                  <a:custGeom>
                    <a:avLst/>
                    <a:gdLst>
                      <a:gd name="connsiteX0" fmla="*/ 333829 w 740229"/>
                      <a:gd name="connsiteY0" fmla="*/ 0 h 696685"/>
                      <a:gd name="connsiteX1" fmla="*/ 0 w 740229"/>
                      <a:gd name="connsiteY1" fmla="*/ 333829 h 696685"/>
                      <a:gd name="connsiteX2" fmla="*/ 0 w 740229"/>
                      <a:gd name="connsiteY2" fmla="*/ 696685 h 696685"/>
                      <a:gd name="connsiteX3" fmla="*/ 740229 w 740229"/>
                      <a:gd name="connsiteY3" fmla="*/ 696685 h 696685"/>
                      <a:gd name="connsiteX4" fmla="*/ 740229 w 740229"/>
                      <a:gd name="connsiteY4" fmla="*/ 464457 h 696685"/>
                      <a:gd name="connsiteX0" fmla="*/ 333829 w 740229"/>
                      <a:gd name="connsiteY0" fmla="*/ 0 h 696685"/>
                      <a:gd name="connsiteX1" fmla="*/ 0 w 740229"/>
                      <a:gd name="connsiteY1" fmla="*/ 333829 h 696685"/>
                      <a:gd name="connsiteX2" fmla="*/ 0 w 740229"/>
                      <a:gd name="connsiteY2" fmla="*/ 696685 h 696685"/>
                      <a:gd name="connsiteX3" fmla="*/ 740229 w 740229"/>
                      <a:gd name="connsiteY3" fmla="*/ 696685 h 696685"/>
                      <a:gd name="connsiteX4" fmla="*/ 737848 w 740229"/>
                      <a:gd name="connsiteY4" fmla="*/ 381113 h 69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29" h="696685">
                        <a:moveTo>
                          <a:pt x="333829" y="0"/>
                        </a:moveTo>
                        <a:lnTo>
                          <a:pt x="0" y="333829"/>
                        </a:lnTo>
                        <a:lnTo>
                          <a:pt x="0" y="696685"/>
                        </a:lnTo>
                        <a:lnTo>
                          <a:pt x="740229" y="696685"/>
                        </a:lnTo>
                        <a:cubicBezTo>
                          <a:pt x="739435" y="591494"/>
                          <a:pt x="738642" y="486304"/>
                          <a:pt x="737848" y="381113"/>
                        </a:cubicBezTo>
                      </a:path>
                    </a:pathLst>
                  </a:custGeom>
                  <a:ln w="19050">
                    <a:solidFill>
                      <a:srgbClr val="C00000"/>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84E20810-2AFC-4026-953F-2D452BA5B0B4}"/>
                      </a:ext>
                    </a:extLst>
                  </p:cNvPr>
                  <p:cNvSpPr/>
                  <p:nvPr/>
                </p:nvSpPr>
                <p:spPr>
                  <a:xfrm>
                    <a:off x="4540455" y="3368466"/>
                    <a:ext cx="195876" cy="296275"/>
                  </a:xfrm>
                  <a:custGeom>
                    <a:avLst/>
                    <a:gdLst>
                      <a:gd name="connsiteX0" fmla="*/ 152400 w 266700"/>
                      <a:gd name="connsiteY0" fmla="*/ 342900 h 342900"/>
                      <a:gd name="connsiteX1" fmla="*/ 0 w 266700"/>
                      <a:gd name="connsiteY1" fmla="*/ 295275 h 342900"/>
                      <a:gd name="connsiteX2" fmla="*/ 238125 w 266700"/>
                      <a:gd name="connsiteY2" fmla="*/ 247650 h 342900"/>
                      <a:gd name="connsiteX3" fmla="*/ 9525 w 266700"/>
                      <a:gd name="connsiteY3" fmla="*/ 209550 h 342900"/>
                      <a:gd name="connsiteX4" fmla="*/ 257175 w 266700"/>
                      <a:gd name="connsiteY4" fmla="*/ 161925 h 342900"/>
                      <a:gd name="connsiteX5" fmla="*/ 9525 w 266700"/>
                      <a:gd name="connsiteY5" fmla="*/ 104775 h 342900"/>
                      <a:gd name="connsiteX6" fmla="*/ 266700 w 266700"/>
                      <a:gd name="connsiteY6" fmla="*/ 66675 h 342900"/>
                      <a:gd name="connsiteX7" fmla="*/ 9525 w 266700"/>
                      <a:gd name="connsiteY7" fmla="*/ 0 h 342900"/>
                      <a:gd name="connsiteX0" fmla="*/ 150019 w 264319"/>
                      <a:gd name="connsiteY0" fmla="*/ 342900 h 342900"/>
                      <a:gd name="connsiteX1" fmla="*/ 0 w 264319"/>
                      <a:gd name="connsiteY1" fmla="*/ 290513 h 342900"/>
                      <a:gd name="connsiteX2" fmla="*/ 235744 w 264319"/>
                      <a:gd name="connsiteY2" fmla="*/ 247650 h 342900"/>
                      <a:gd name="connsiteX3" fmla="*/ 7144 w 264319"/>
                      <a:gd name="connsiteY3" fmla="*/ 209550 h 342900"/>
                      <a:gd name="connsiteX4" fmla="*/ 254794 w 264319"/>
                      <a:gd name="connsiteY4" fmla="*/ 161925 h 342900"/>
                      <a:gd name="connsiteX5" fmla="*/ 7144 w 264319"/>
                      <a:gd name="connsiteY5" fmla="*/ 104775 h 342900"/>
                      <a:gd name="connsiteX6" fmla="*/ 264319 w 264319"/>
                      <a:gd name="connsiteY6" fmla="*/ 66675 h 342900"/>
                      <a:gd name="connsiteX7" fmla="*/ 7144 w 264319"/>
                      <a:gd name="connsiteY7" fmla="*/ 0 h 342900"/>
                      <a:gd name="connsiteX0" fmla="*/ 150019 w 264319"/>
                      <a:gd name="connsiteY0" fmla="*/ 342900 h 342900"/>
                      <a:gd name="connsiteX1" fmla="*/ 0 w 264319"/>
                      <a:gd name="connsiteY1" fmla="*/ 290513 h 342900"/>
                      <a:gd name="connsiteX2" fmla="*/ 257175 w 264319"/>
                      <a:gd name="connsiteY2" fmla="*/ 247650 h 342900"/>
                      <a:gd name="connsiteX3" fmla="*/ 7144 w 264319"/>
                      <a:gd name="connsiteY3" fmla="*/ 209550 h 342900"/>
                      <a:gd name="connsiteX4" fmla="*/ 254794 w 264319"/>
                      <a:gd name="connsiteY4" fmla="*/ 161925 h 342900"/>
                      <a:gd name="connsiteX5" fmla="*/ 7144 w 264319"/>
                      <a:gd name="connsiteY5" fmla="*/ 104775 h 342900"/>
                      <a:gd name="connsiteX6" fmla="*/ 264319 w 264319"/>
                      <a:gd name="connsiteY6" fmla="*/ 66675 h 342900"/>
                      <a:gd name="connsiteX7" fmla="*/ 7144 w 264319"/>
                      <a:gd name="connsiteY7" fmla="*/ 0 h 342900"/>
                      <a:gd name="connsiteX0" fmla="*/ 150019 w 266700"/>
                      <a:gd name="connsiteY0" fmla="*/ 342900 h 342900"/>
                      <a:gd name="connsiteX1" fmla="*/ 0 w 266700"/>
                      <a:gd name="connsiteY1" fmla="*/ 290513 h 342900"/>
                      <a:gd name="connsiteX2" fmla="*/ 257175 w 266700"/>
                      <a:gd name="connsiteY2" fmla="*/ 247650 h 342900"/>
                      <a:gd name="connsiteX3" fmla="*/ 7144 w 266700"/>
                      <a:gd name="connsiteY3" fmla="*/ 209550 h 342900"/>
                      <a:gd name="connsiteX4" fmla="*/ 254794 w 266700"/>
                      <a:gd name="connsiteY4" fmla="*/ 161925 h 342900"/>
                      <a:gd name="connsiteX5" fmla="*/ 7144 w 266700"/>
                      <a:gd name="connsiteY5" fmla="*/ 104775 h 342900"/>
                      <a:gd name="connsiteX6" fmla="*/ 266700 w 266700"/>
                      <a:gd name="connsiteY6" fmla="*/ 57150 h 342900"/>
                      <a:gd name="connsiteX7" fmla="*/ 7144 w 266700"/>
                      <a:gd name="connsiteY7" fmla="*/ 0 h 342900"/>
                      <a:gd name="connsiteX0" fmla="*/ 150019 w 261937"/>
                      <a:gd name="connsiteY0" fmla="*/ 342900 h 342900"/>
                      <a:gd name="connsiteX1" fmla="*/ 0 w 261937"/>
                      <a:gd name="connsiteY1" fmla="*/ 290513 h 342900"/>
                      <a:gd name="connsiteX2" fmla="*/ 257175 w 261937"/>
                      <a:gd name="connsiteY2" fmla="*/ 247650 h 342900"/>
                      <a:gd name="connsiteX3" fmla="*/ 7144 w 261937"/>
                      <a:gd name="connsiteY3" fmla="*/ 209550 h 342900"/>
                      <a:gd name="connsiteX4" fmla="*/ 254794 w 261937"/>
                      <a:gd name="connsiteY4" fmla="*/ 161925 h 342900"/>
                      <a:gd name="connsiteX5" fmla="*/ 7144 w 261937"/>
                      <a:gd name="connsiteY5" fmla="*/ 104775 h 342900"/>
                      <a:gd name="connsiteX6" fmla="*/ 261937 w 261937"/>
                      <a:gd name="connsiteY6" fmla="*/ 69057 h 342900"/>
                      <a:gd name="connsiteX7" fmla="*/ 7144 w 261937"/>
                      <a:gd name="connsiteY7" fmla="*/ 0 h 342900"/>
                      <a:gd name="connsiteX0" fmla="*/ 154781 w 266699"/>
                      <a:gd name="connsiteY0" fmla="*/ 345281 h 345281"/>
                      <a:gd name="connsiteX1" fmla="*/ 4762 w 266699"/>
                      <a:gd name="connsiteY1" fmla="*/ 292894 h 345281"/>
                      <a:gd name="connsiteX2" fmla="*/ 261937 w 266699"/>
                      <a:gd name="connsiteY2" fmla="*/ 250031 h 345281"/>
                      <a:gd name="connsiteX3" fmla="*/ 11906 w 266699"/>
                      <a:gd name="connsiteY3" fmla="*/ 211931 h 345281"/>
                      <a:gd name="connsiteX4" fmla="*/ 259556 w 266699"/>
                      <a:gd name="connsiteY4" fmla="*/ 164306 h 345281"/>
                      <a:gd name="connsiteX5" fmla="*/ 11906 w 266699"/>
                      <a:gd name="connsiteY5" fmla="*/ 107156 h 345281"/>
                      <a:gd name="connsiteX6" fmla="*/ 266699 w 266699"/>
                      <a:gd name="connsiteY6" fmla="*/ 71438 h 345281"/>
                      <a:gd name="connsiteX7" fmla="*/ 0 w 266699"/>
                      <a:gd name="connsiteY7" fmla="*/ 0 h 345281"/>
                      <a:gd name="connsiteX0" fmla="*/ 154782 w 266700"/>
                      <a:gd name="connsiteY0" fmla="*/ 345281 h 345281"/>
                      <a:gd name="connsiteX1" fmla="*/ 4763 w 266700"/>
                      <a:gd name="connsiteY1" fmla="*/ 292894 h 345281"/>
                      <a:gd name="connsiteX2" fmla="*/ 261938 w 266700"/>
                      <a:gd name="connsiteY2" fmla="*/ 250031 h 345281"/>
                      <a:gd name="connsiteX3" fmla="*/ 0 w 266700"/>
                      <a:gd name="connsiteY3" fmla="*/ 204787 h 345281"/>
                      <a:gd name="connsiteX4" fmla="*/ 259557 w 266700"/>
                      <a:gd name="connsiteY4" fmla="*/ 164306 h 345281"/>
                      <a:gd name="connsiteX5" fmla="*/ 11907 w 266700"/>
                      <a:gd name="connsiteY5" fmla="*/ 107156 h 345281"/>
                      <a:gd name="connsiteX6" fmla="*/ 266700 w 266700"/>
                      <a:gd name="connsiteY6" fmla="*/ 71438 h 345281"/>
                      <a:gd name="connsiteX7" fmla="*/ 1 w 266700"/>
                      <a:gd name="connsiteY7" fmla="*/ 0 h 345281"/>
                      <a:gd name="connsiteX0" fmla="*/ 157162 w 269080"/>
                      <a:gd name="connsiteY0" fmla="*/ 345281 h 345281"/>
                      <a:gd name="connsiteX1" fmla="*/ 7143 w 269080"/>
                      <a:gd name="connsiteY1" fmla="*/ 292894 h 345281"/>
                      <a:gd name="connsiteX2" fmla="*/ 264318 w 269080"/>
                      <a:gd name="connsiteY2" fmla="*/ 250031 h 345281"/>
                      <a:gd name="connsiteX3" fmla="*/ 2380 w 269080"/>
                      <a:gd name="connsiteY3" fmla="*/ 204787 h 345281"/>
                      <a:gd name="connsiteX4" fmla="*/ 261937 w 269080"/>
                      <a:gd name="connsiteY4" fmla="*/ 164306 h 345281"/>
                      <a:gd name="connsiteX5" fmla="*/ 0 w 269080"/>
                      <a:gd name="connsiteY5" fmla="*/ 104775 h 345281"/>
                      <a:gd name="connsiteX6" fmla="*/ 269080 w 269080"/>
                      <a:gd name="connsiteY6" fmla="*/ 71438 h 345281"/>
                      <a:gd name="connsiteX7" fmla="*/ 2381 w 269080"/>
                      <a:gd name="connsiteY7" fmla="*/ 0 h 345281"/>
                      <a:gd name="connsiteX0" fmla="*/ 164305 w 269080"/>
                      <a:gd name="connsiteY0" fmla="*/ 328612 h 328612"/>
                      <a:gd name="connsiteX1" fmla="*/ 7143 w 269080"/>
                      <a:gd name="connsiteY1" fmla="*/ 292894 h 328612"/>
                      <a:gd name="connsiteX2" fmla="*/ 264318 w 269080"/>
                      <a:gd name="connsiteY2" fmla="*/ 250031 h 328612"/>
                      <a:gd name="connsiteX3" fmla="*/ 2380 w 269080"/>
                      <a:gd name="connsiteY3" fmla="*/ 204787 h 328612"/>
                      <a:gd name="connsiteX4" fmla="*/ 261937 w 269080"/>
                      <a:gd name="connsiteY4" fmla="*/ 164306 h 328612"/>
                      <a:gd name="connsiteX5" fmla="*/ 0 w 269080"/>
                      <a:gd name="connsiteY5" fmla="*/ 104775 h 328612"/>
                      <a:gd name="connsiteX6" fmla="*/ 269080 w 269080"/>
                      <a:gd name="connsiteY6" fmla="*/ 71438 h 328612"/>
                      <a:gd name="connsiteX7" fmla="*/ 2381 w 269080"/>
                      <a:gd name="connsiteY7" fmla="*/ 0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080" h="328612">
                        <a:moveTo>
                          <a:pt x="164305" y="328612"/>
                        </a:moveTo>
                        <a:lnTo>
                          <a:pt x="7143" y="292894"/>
                        </a:lnTo>
                        <a:lnTo>
                          <a:pt x="264318" y="250031"/>
                        </a:lnTo>
                        <a:lnTo>
                          <a:pt x="2380" y="204787"/>
                        </a:lnTo>
                        <a:lnTo>
                          <a:pt x="261937" y="164306"/>
                        </a:lnTo>
                        <a:lnTo>
                          <a:pt x="0" y="104775"/>
                        </a:lnTo>
                        <a:lnTo>
                          <a:pt x="269080" y="71438"/>
                        </a:lnTo>
                        <a:lnTo>
                          <a:pt x="2381" y="0"/>
                        </a:ln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矩形 23">
                  <a:extLst>
                    <a:ext uri="{FF2B5EF4-FFF2-40B4-BE49-F238E27FC236}">
                      <a16:creationId xmlns:a16="http://schemas.microsoft.com/office/drawing/2014/main" id="{5E909BE4-001D-4ACE-8AEB-A52C0AB184C7}"/>
                    </a:ext>
                  </a:extLst>
                </p:cNvPr>
                <p:cNvSpPr/>
                <p:nvPr/>
              </p:nvSpPr>
              <p:spPr>
                <a:xfrm>
                  <a:off x="1113922" y="3327875"/>
                  <a:ext cx="652951" cy="649220"/>
                </a:xfrm>
                <a:prstGeom prst="rect">
                  <a:avLst/>
                </a:prstGeom>
                <a:ln w="1905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25" name="直接箭头连接符 24">
                  <a:extLst>
                    <a:ext uri="{FF2B5EF4-FFF2-40B4-BE49-F238E27FC236}">
                      <a16:creationId xmlns:a16="http://schemas.microsoft.com/office/drawing/2014/main" id="{E5C714D1-D3D8-4855-957B-8800BE54B68F}"/>
                    </a:ext>
                  </a:extLst>
                </p:cNvPr>
                <p:cNvCxnSpPr>
                  <a:cxnSpLocks/>
                  <a:stCxn id="24" idx="2"/>
                  <a:endCxn id="24" idx="0"/>
                </p:cNvCxnSpPr>
                <p:nvPr/>
              </p:nvCxnSpPr>
              <p:spPr>
                <a:xfrm flipV="1">
                  <a:off x="1440398" y="3327875"/>
                  <a:ext cx="0" cy="649220"/>
                </a:xfrm>
                <a:prstGeom prst="straightConnector1">
                  <a:avLst/>
                </a:prstGeom>
                <a:ln w="19050">
                  <a:headEnd w="med" len="med"/>
                  <a:tailEnd type="triangle" w="med" len="med"/>
                </a:ln>
              </p:spPr>
              <p:style>
                <a:lnRef idx="3">
                  <a:schemeClr val="accent4"/>
                </a:lnRef>
                <a:fillRef idx="0">
                  <a:schemeClr val="accent4"/>
                </a:fillRef>
                <a:effectRef idx="2">
                  <a:schemeClr val="accent4"/>
                </a:effectRef>
                <a:fontRef idx="minor">
                  <a:schemeClr val="tx1"/>
                </a:fontRef>
              </p:style>
            </p:cxnSp>
            <p:sp>
              <p:nvSpPr>
                <p:cNvPr id="26" name="任意多边形: 形状 25">
                  <a:extLst>
                    <a:ext uri="{FF2B5EF4-FFF2-40B4-BE49-F238E27FC236}">
                      <a16:creationId xmlns:a16="http://schemas.microsoft.com/office/drawing/2014/main" id="{0EF99B57-F728-45CE-9726-C54B99A23B80}"/>
                    </a:ext>
                  </a:extLst>
                </p:cNvPr>
                <p:cNvSpPr/>
                <p:nvPr/>
              </p:nvSpPr>
              <p:spPr>
                <a:xfrm rot="5400000">
                  <a:off x="790722" y="3064950"/>
                  <a:ext cx="671223" cy="628128"/>
                </a:xfrm>
                <a:custGeom>
                  <a:avLst/>
                  <a:gdLst>
                    <a:gd name="connsiteX0" fmla="*/ 333829 w 740229"/>
                    <a:gd name="connsiteY0" fmla="*/ 0 h 696685"/>
                    <a:gd name="connsiteX1" fmla="*/ 0 w 740229"/>
                    <a:gd name="connsiteY1" fmla="*/ 333829 h 696685"/>
                    <a:gd name="connsiteX2" fmla="*/ 0 w 740229"/>
                    <a:gd name="connsiteY2" fmla="*/ 696685 h 696685"/>
                    <a:gd name="connsiteX3" fmla="*/ 740229 w 740229"/>
                    <a:gd name="connsiteY3" fmla="*/ 696685 h 696685"/>
                    <a:gd name="connsiteX4" fmla="*/ 740229 w 740229"/>
                    <a:gd name="connsiteY4" fmla="*/ 464457 h 696685"/>
                    <a:gd name="connsiteX0" fmla="*/ 333829 w 740229"/>
                    <a:gd name="connsiteY0" fmla="*/ 0 h 696685"/>
                    <a:gd name="connsiteX1" fmla="*/ 0 w 740229"/>
                    <a:gd name="connsiteY1" fmla="*/ 333829 h 696685"/>
                    <a:gd name="connsiteX2" fmla="*/ 0 w 740229"/>
                    <a:gd name="connsiteY2" fmla="*/ 696685 h 696685"/>
                    <a:gd name="connsiteX3" fmla="*/ 740229 w 740229"/>
                    <a:gd name="connsiteY3" fmla="*/ 696685 h 696685"/>
                    <a:gd name="connsiteX4" fmla="*/ 737848 w 740229"/>
                    <a:gd name="connsiteY4" fmla="*/ 381113 h 69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29" h="696685">
                      <a:moveTo>
                        <a:pt x="333829" y="0"/>
                      </a:moveTo>
                      <a:lnTo>
                        <a:pt x="0" y="333829"/>
                      </a:lnTo>
                      <a:lnTo>
                        <a:pt x="0" y="696685"/>
                      </a:lnTo>
                      <a:lnTo>
                        <a:pt x="740229" y="696685"/>
                      </a:lnTo>
                      <a:cubicBezTo>
                        <a:pt x="739435" y="591494"/>
                        <a:pt x="738642" y="486304"/>
                        <a:pt x="737848" y="381113"/>
                      </a:cubicBezTo>
                    </a:path>
                  </a:pathLst>
                </a:custGeom>
                <a:ln w="19050">
                  <a:solidFill>
                    <a:srgbClr val="C00000"/>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27" name="任意多边形: 形状 26">
                  <a:extLst>
                    <a:ext uri="{FF2B5EF4-FFF2-40B4-BE49-F238E27FC236}">
                      <a16:creationId xmlns:a16="http://schemas.microsoft.com/office/drawing/2014/main" id="{340F4D2F-7DB4-405C-9315-B3B065F89C29}"/>
                    </a:ext>
                  </a:extLst>
                </p:cNvPr>
                <p:cNvSpPr/>
                <p:nvPr/>
              </p:nvSpPr>
              <p:spPr>
                <a:xfrm>
                  <a:off x="1438275" y="2436285"/>
                  <a:ext cx="638175" cy="1245702"/>
                </a:xfrm>
                <a:custGeom>
                  <a:avLst/>
                  <a:gdLst>
                    <a:gd name="connsiteX0" fmla="*/ 323850 w 638175"/>
                    <a:gd name="connsiteY0" fmla="*/ 1304925 h 1304925"/>
                    <a:gd name="connsiteX1" fmla="*/ 638175 w 638175"/>
                    <a:gd name="connsiteY1" fmla="*/ 1304925 h 1304925"/>
                    <a:gd name="connsiteX2" fmla="*/ 638175 w 638175"/>
                    <a:gd name="connsiteY2" fmla="*/ 0 h 1304925"/>
                    <a:gd name="connsiteX3" fmla="*/ 0 w 638175"/>
                    <a:gd name="connsiteY3" fmla="*/ 0 h 1304925"/>
                  </a:gdLst>
                  <a:ahLst/>
                  <a:cxnLst>
                    <a:cxn ang="0">
                      <a:pos x="connsiteX0" y="connsiteY0"/>
                    </a:cxn>
                    <a:cxn ang="0">
                      <a:pos x="connsiteX1" y="connsiteY1"/>
                    </a:cxn>
                    <a:cxn ang="0">
                      <a:pos x="connsiteX2" y="connsiteY2"/>
                    </a:cxn>
                    <a:cxn ang="0">
                      <a:pos x="connsiteX3" y="connsiteY3"/>
                    </a:cxn>
                  </a:cxnLst>
                  <a:rect l="l" t="t" r="r" b="b"/>
                  <a:pathLst>
                    <a:path w="638175" h="1304925">
                      <a:moveTo>
                        <a:pt x="323850" y="1304925"/>
                      </a:moveTo>
                      <a:lnTo>
                        <a:pt x="638175" y="1304925"/>
                      </a:lnTo>
                      <a:lnTo>
                        <a:pt x="638175" y="0"/>
                      </a:lnTo>
                      <a:lnTo>
                        <a:pt x="0" y="0"/>
                      </a:lnTo>
                    </a:path>
                  </a:pathLst>
                </a:custGeom>
                <a:ln w="19050">
                  <a:solidFill>
                    <a:srgbClr val="C00000"/>
                  </a:solidFill>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solidFill>
                      <a:schemeClr val="tx1"/>
                    </a:solidFill>
                  </a:endParaRPr>
                </a:p>
              </p:txBody>
            </p:sp>
            <p:sp>
              <p:nvSpPr>
                <p:cNvPr id="28" name="矩形 27">
                  <a:extLst>
                    <a:ext uri="{FF2B5EF4-FFF2-40B4-BE49-F238E27FC236}">
                      <a16:creationId xmlns:a16="http://schemas.microsoft.com/office/drawing/2014/main" id="{F78DFA47-5648-4BF6-A9A6-430AB425AED2}"/>
                    </a:ext>
                  </a:extLst>
                </p:cNvPr>
                <p:cNvSpPr/>
                <p:nvPr/>
              </p:nvSpPr>
              <p:spPr>
                <a:xfrm>
                  <a:off x="611560" y="2296972"/>
                  <a:ext cx="1606957" cy="1855729"/>
                </a:xfrm>
                <a:prstGeom prst="rect">
                  <a:avLst/>
                </a:prstGeom>
                <a:noFill/>
                <a:ln w="12700">
                  <a:solidFill>
                    <a:schemeClr val="tx1"/>
                  </a:solidFill>
                  <a:prstDash val="lgDashDo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8" name="Content Placeholder 2">
                <a:extLst>
                  <a:ext uri="{FF2B5EF4-FFF2-40B4-BE49-F238E27FC236}">
                    <a16:creationId xmlns:a16="http://schemas.microsoft.com/office/drawing/2014/main" id="{87BACAD6-9F35-4643-9C3D-716A6C0290F8}"/>
                  </a:ext>
                </a:extLst>
              </p:cNvPr>
              <p:cNvSpPr txBox="1">
                <a:spLocks/>
              </p:cNvSpPr>
              <p:nvPr/>
            </p:nvSpPr>
            <p:spPr bwMode="auto">
              <a:xfrm>
                <a:off x="6195010" y="6446389"/>
                <a:ext cx="2562283" cy="282796"/>
              </a:xfrm>
              <a:prstGeom prst="rect">
                <a:avLst/>
              </a:prstGeom>
              <a:noFill/>
              <a:ln w="19050">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800" kern="0" dirty="0">
                    <a:latin typeface="黑体" panose="02010609060101010101" pitchFamily="49" charset="-122"/>
                    <a:ea typeface="黑体" panose="02010609060101010101" pitchFamily="49" charset="-122"/>
                  </a:rPr>
                  <a:t>定压式容积节流调速回路</a:t>
                </a:r>
                <a:endParaRPr lang="en-US" altLang="zh-CN" sz="1800" kern="0" dirty="0">
                  <a:latin typeface="黑体" panose="02010609060101010101" pitchFamily="49" charset="-122"/>
                  <a:ea typeface="黑体" panose="02010609060101010101" pitchFamily="49" charset="-122"/>
                </a:endParaRPr>
              </a:p>
            </p:txBody>
          </p:sp>
        </p:grpSp>
        <p:sp>
          <p:nvSpPr>
            <p:cNvPr id="38" name="矩形 37">
              <a:extLst>
                <a:ext uri="{FF2B5EF4-FFF2-40B4-BE49-F238E27FC236}">
                  <a16:creationId xmlns:a16="http://schemas.microsoft.com/office/drawing/2014/main" id="{7BBCB208-DAAE-4238-B33A-7ACC2C5788E6}"/>
                </a:ext>
              </a:extLst>
            </p:cNvPr>
            <p:cNvSpPr/>
            <p:nvPr/>
          </p:nvSpPr>
          <p:spPr>
            <a:xfrm>
              <a:off x="6509684" y="2540358"/>
              <a:ext cx="877163"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背压阀</a:t>
              </a:r>
            </a:p>
          </p:txBody>
        </p:sp>
        <p:sp>
          <p:nvSpPr>
            <p:cNvPr id="4" name="矩形 3">
              <a:extLst>
                <a:ext uri="{FF2B5EF4-FFF2-40B4-BE49-F238E27FC236}">
                  <a16:creationId xmlns:a16="http://schemas.microsoft.com/office/drawing/2014/main" id="{D1AA409C-4305-4C16-B574-F096A05F9A1A}"/>
                </a:ext>
              </a:extLst>
            </p:cNvPr>
            <p:cNvSpPr/>
            <p:nvPr/>
          </p:nvSpPr>
          <p:spPr>
            <a:xfrm>
              <a:off x="4879513" y="5175372"/>
              <a:ext cx="2031325"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限压式变量叶片泵</a:t>
              </a:r>
            </a:p>
          </p:txBody>
        </p:sp>
        <p:sp>
          <p:nvSpPr>
            <p:cNvPr id="39" name="矩形 38">
              <a:extLst>
                <a:ext uri="{FF2B5EF4-FFF2-40B4-BE49-F238E27FC236}">
                  <a16:creationId xmlns:a16="http://schemas.microsoft.com/office/drawing/2014/main" id="{0081DCE0-2E9E-479D-826C-D22D95DBB984}"/>
                </a:ext>
              </a:extLst>
            </p:cNvPr>
            <p:cNvSpPr/>
            <p:nvPr/>
          </p:nvSpPr>
          <p:spPr>
            <a:xfrm>
              <a:off x="5268840" y="4204655"/>
              <a:ext cx="877163"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调速阀</a:t>
              </a:r>
            </a:p>
          </p:txBody>
        </p:sp>
      </p:grpSp>
      <p:sp>
        <p:nvSpPr>
          <p:cNvPr id="40" name="矩形 39">
            <a:extLst>
              <a:ext uri="{FF2B5EF4-FFF2-40B4-BE49-F238E27FC236}">
                <a16:creationId xmlns:a16="http://schemas.microsoft.com/office/drawing/2014/main" id="{56DA3DED-1B43-42D5-9BB8-B06A418A7D97}"/>
              </a:ext>
            </a:extLst>
          </p:cNvPr>
          <p:cNvSpPr/>
          <p:nvPr/>
        </p:nvSpPr>
        <p:spPr>
          <a:xfrm>
            <a:off x="539553" y="3033034"/>
            <a:ext cx="2853878" cy="646331"/>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调速阀控制活塞运动速度，也可装在回油路上</a:t>
            </a:r>
          </a:p>
        </p:txBody>
      </p:sp>
      <p:sp>
        <p:nvSpPr>
          <p:cNvPr id="42" name="内容占位符 2">
            <a:extLst>
              <a:ext uri="{FF2B5EF4-FFF2-40B4-BE49-F238E27FC236}">
                <a16:creationId xmlns:a16="http://schemas.microsoft.com/office/drawing/2014/main" id="{D9814E30-7762-4211-942A-2F92ED77D845}"/>
              </a:ext>
            </a:extLst>
          </p:cNvPr>
          <p:cNvSpPr txBox="1">
            <a:spLocks/>
          </p:cNvSpPr>
          <p:nvPr/>
        </p:nvSpPr>
        <p:spPr bwMode="auto">
          <a:xfrm>
            <a:off x="251520" y="764704"/>
            <a:ext cx="2498065" cy="69373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lang="en-US" sz="2400" dirty="0" smtClean="0">
                <a:solidFill>
                  <a:schemeClr val="tx1"/>
                </a:solidFill>
                <a:latin typeface="黑体" panose="02010609060101010101" pitchFamily="49" charset="-122"/>
                <a:ea typeface="黑体" panose="02010609060101010101" pitchFamily="49" charset="-122"/>
                <a:cs typeface="+mn-cs"/>
              </a:defRPr>
            </a:lvl1pPr>
            <a:lvl2pPr marL="342000" indent="-342900" algn="l" rtl="0" eaLnBrk="0" fontAlgn="base" hangingPunct="0">
              <a:spcBef>
                <a:spcPct val="20000"/>
              </a:spcBef>
              <a:spcAft>
                <a:spcPct val="0"/>
              </a:spcAft>
              <a:buFont typeface="Arial" panose="020B0604020202020204" pitchFamily="34" charset="0"/>
              <a:buChar char="•"/>
              <a:defRPr lang="en-US" sz="2000" dirty="0" smtClean="0">
                <a:solidFill>
                  <a:schemeClr val="tx1"/>
                </a:solidFill>
                <a:latin typeface="黑体" panose="02010609060101010101" pitchFamily="49" charset="-122"/>
                <a:ea typeface="黑体" panose="02010609060101010101" pitchFamily="49" charset="-122"/>
                <a:cs typeface="+mn-cs"/>
              </a:defRPr>
            </a:lvl2pPr>
            <a:lvl3pPr marL="1143000" indent="-228600" algn="l" rtl="0" eaLnBrk="0" fontAlgn="base" hangingPunct="0">
              <a:spcBef>
                <a:spcPct val="20000"/>
              </a:spcBef>
              <a:spcAft>
                <a:spcPct val="0"/>
              </a:spcAft>
              <a:buFont typeface="Wingdings" panose="05000000000000000000" pitchFamily="2" charset="2"/>
              <a:buChar char="Ø"/>
              <a:defRPr sz="18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ct val="150000"/>
              </a:lnSpc>
            </a:pPr>
            <a:r>
              <a:rPr lang="zh-CN" altLang="en-US" kern="0" dirty="0"/>
              <a:t>工作原理：</a:t>
            </a:r>
          </a:p>
        </p:txBody>
      </p:sp>
      <p:cxnSp>
        <p:nvCxnSpPr>
          <p:cNvPr id="44" name="直接箭头连接符 43">
            <a:extLst>
              <a:ext uri="{FF2B5EF4-FFF2-40B4-BE49-F238E27FC236}">
                <a16:creationId xmlns:a16="http://schemas.microsoft.com/office/drawing/2014/main" id="{71D4A868-2381-4519-AAB5-6416E0D5B202}"/>
              </a:ext>
            </a:extLst>
          </p:cNvPr>
          <p:cNvCxnSpPr/>
          <p:nvPr/>
        </p:nvCxnSpPr>
        <p:spPr>
          <a:xfrm flipV="1">
            <a:off x="3908810" y="4359266"/>
            <a:ext cx="754529" cy="941942"/>
          </a:xfrm>
          <a:prstGeom prst="straightConnector1">
            <a:avLst/>
          </a:prstGeom>
          <a:ln>
            <a:tailEnd type="triangle"/>
          </a:ln>
        </p:spPr>
        <p:style>
          <a:lnRef idx="2">
            <a:schemeClr val="accent4"/>
          </a:lnRef>
          <a:fillRef idx="0">
            <a:schemeClr val="accent4"/>
          </a:fillRef>
          <a:effectRef idx="1">
            <a:schemeClr val="accent4"/>
          </a:effectRef>
          <a:fontRef idx="minor">
            <a:schemeClr val="tx1"/>
          </a:fontRef>
        </p:style>
      </p:cxnSp>
    </p:spTree>
    <p:extLst>
      <p:ext uri="{BB962C8B-B14F-4D97-AF65-F5344CB8AC3E}">
        <p14:creationId xmlns:p14="http://schemas.microsoft.com/office/powerpoint/2010/main" val="3377104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43C2E-0DAD-448E-AA77-DFA01F6119B8}"/>
              </a:ext>
            </a:extLst>
          </p:cNvPr>
          <p:cNvSpPr>
            <a:spLocks noGrp="1"/>
          </p:cNvSpPr>
          <p:nvPr>
            <p:ph type="title"/>
          </p:nvPr>
        </p:nvSpPr>
        <p:spPr>
          <a:xfrm>
            <a:off x="1907704" y="0"/>
            <a:ext cx="6480720" cy="620688"/>
          </a:xfrm>
        </p:spPr>
        <p:txBody>
          <a:bodyPr/>
          <a:lstStyle/>
          <a:p>
            <a:pPr>
              <a:lnSpc>
                <a:spcPct val="150000"/>
              </a:lnSpc>
            </a:pPr>
            <a:r>
              <a:rPr lang="zh-CN" altLang="en-US" dirty="0"/>
              <a:t>定压式容积节流调速回路</a:t>
            </a:r>
            <a:endParaRPr lang="en-US" altLang="zh-CN" dirty="0"/>
          </a:p>
        </p:txBody>
      </p:sp>
      <p:sp>
        <p:nvSpPr>
          <p:cNvPr id="3" name="内容占位符 2">
            <a:extLst>
              <a:ext uri="{FF2B5EF4-FFF2-40B4-BE49-F238E27FC236}">
                <a16:creationId xmlns:a16="http://schemas.microsoft.com/office/drawing/2014/main" id="{C18FBB4C-1666-45CB-AC4E-53F00A1F52ED}"/>
              </a:ext>
            </a:extLst>
          </p:cNvPr>
          <p:cNvSpPr>
            <a:spLocks noGrp="1"/>
          </p:cNvSpPr>
          <p:nvPr>
            <p:ph idx="1"/>
          </p:nvPr>
        </p:nvSpPr>
        <p:spPr>
          <a:xfrm>
            <a:off x="251520" y="877888"/>
            <a:ext cx="5616624" cy="620688"/>
          </a:xfrm>
        </p:spPr>
        <p:txBody>
          <a:bodyPr/>
          <a:lstStyle/>
          <a:p>
            <a:pPr lvl="1">
              <a:lnSpc>
                <a:spcPct val="150000"/>
              </a:lnSpc>
            </a:pPr>
            <a:r>
              <a:rPr lang="zh-CN" altLang="en-US" dirty="0"/>
              <a:t>机械特性：</a:t>
            </a:r>
            <a:endParaRPr lang="en-US" altLang="zh-CN" dirty="0"/>
          </a:p>
        </p:txBody>
      </p:sp>
      <p:pic>
        <p:nvPicPr>
          <p:cNvPr id="5" name="图片 4">
            <a:extLst>
              <a:ext uri="{FF2B5EF4-FFF2-40B4-BE49-F238E27FC236}">
                <a16:creationId xmlns:a16="http://schemas.microsoft.com/office/drawing/2014/main" id="{C320B1DE-E456-4763-836A-94C38CFBB4AA}"/>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6467"/>
          <a:stretch/>
        </p:blipFill>
        <p:spPr>
          <a:xfrm>
            <a:off x="324254" y="1988840"/>
            <a:ext cx="5508104" cy="4528109"/>
          </a:xfrm>
          <a:prstGeom prst="rect">
            <a:avLst/>
          </a:prstGeom>
        </p:spPr>
      </p:pic>
      <p:pic>
        <p:nvPicPr>
          <p:cNvPr id="6" name="图片 5">
            <a:extLst>
              <a:ext uri="{FF2B5EF4-FFF2-40B4-BE49-F238E27FC236}">
                <a16:creationId xmlns:a16="http://schemas.microsoft.com/office/drawing/2014/main" id="{E1B92B3B-B944-4023-8C97-2FCA3CE2672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949571" y="732258"/>
            <a:ext cx="3194429" cy="3708412"/>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40DE086A-99EE-476E-BBDB-D65E8686E8BB}"/>
                  </a:ext>
                </a:extLst>
              </p:cNvPr>
              <p:cNvSpPr/>
              <p:nvPr/>
            </p:nvSpPr>
            <p:spPr>
              <a:xfrm>
                <a:off x="3305363" y="5518335"/>
                <a:ext cx="2844304" cy="72083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ar-AE" altLang="zh-CN" sz="2000" i="1" kern="0">
                              <a:latin typeface="Cambria Math" panose="02040503050406030204" pitchFamily="18" charset="0"/>
                            </a:rPr>
                          </m:ctrlPr>
                        </m:sSubPr>
                        <m:e>
                          <m:r>
                            <a:rPr lang="zh-CN" altLang="ar-AE" sz="2000" i="1" kern="0">
                              <a:latin typeface="Cambria Math" panose="02040503050406030204" pitchFamily="18" charset="0"/>
                            </a:rPr>
                            <m:t>𝑝</m:t>
                          </m:r>
                        </m:e>
                        <m:sub>
                          <m:r>
                            <a:rPr lang="ar-AE" altLang="zh-CN" sz="2000" i="1" kern="0">
                              <a:latin typeface="Cambria Math" panose="02040503050406030204" pitchFamily="18" charset="0"/>
                            </a:rPr>
                            <m:t>2</m:t>
                          </m:r>
                        </m:sub>
                      </m:sSub>
                      <m:f>
                        <m:fPr>
                          <m:ctrlPr>
                            <a:rPr lang="ar-AE" altLang="zh-CN" sz="2000" i="1" kern="0">
                              <a:latin typeface="Cambria Math" panose="02040503050406030204" pitchFamily="18" charset="0"/>
                            </a:rPr>
                          </m:ctrlPr>
                        </m:fPr>
                        <m:num>
                          <m:sSub>
                            <m:sSubPr>
                              <m:ctrlPr>
                                <a:rPr lang="ar-AE" altLang="zh-CN" sz="2000" i="1" kern="0">
                                  <a:latin typeface="Cambria Math" panose="02040503050406030204" pitchFamily="18" charset="0"/>
                                </a:rPr>
                              </m:ctrlPr>
                            </m:sSubPr>
                            <m:e>
                              <m:r>
                                <a:rPr lang="zh-CN" altLang="ar-AE" sz="2000" i="1" kern="0">
                                  <a:latin typeface="Cambria Math" panose="02040503050406030204" pitchFamily="18" charset="0"/>
                                </a:rPr>
                                <m:t>𝐴</m:t>
                              </m:r>
                            </m:e>
                            <m:sub>
                              <m:r>
                                <a:rPr lang="ar-AE" altLang="zh-CN" sz="2000" i="1" kern="0">
                                  <a:latin typeface="Cambria Math" panose="02040503050406030204" pitchFamily="18" charset="0"/>
                                </a:rPr>
                                <m:t>2</m:t>
                              </m:r>
                            </m:sub>
                          </m:sSub>
                        </m:num>
                        <m:den>
                          <m:sSub>
                            <m:sSubPr>
                              <m:ctrlPr>
                                <a:rPr lang="ar-AE" altLang="zh-CN" sz="2000" i="1" kern="0">
                                  <a:latin typeface="Cambria Math" panose="02040503050406030204" pitchFamily="18" charset="0"/>
                                </a:rPr>
                              </m:ctrlPr>
                            </m:sSubPr>
                            <m:e>
                              <m:r>
                                <a:rPr lang="zh-CN" altLang="ar-AE" sz="2000" i="1" kern="0">
                                  <a:latin typeface="Cambria Math" panose="02040503050406030204" pitchFamily="18" charset="0"/>
                                </a:rPr>
                                <m:t>𝐴</m:t>
                              </m:r>
                            </m:e>
                            <m:sub>
                              <m:r>
                                <a:rPr lang="ar-AE" altLang="zh-CN" sz="2000" i="1" kern="0">
                                  <a:latin typeface="Cambria Math" panose="02040503050406030204" pitchFamily="18" charset="0"/>
                                </a:rPr>
                                <m:t>1</m:t>
                              </m:r>
                            </m:sub>
                          </m:sSub>
                        </m:den>
                      </m:f>
                      <m:r>
                        <a:rPr lang="ar-AE" altLang="zh-CN" sz="2000" i="1" kern="0">
                          <a:latin typeface="Cambria Math" panose="02040503050406030204" pitchFamily="18" charset="0"/>
                        </a:rPr>
                        <m:t>≤</m:t>
                      </m:r>
                      <m:sSub>
                        <m:sSubPr>
                          <m:ctrlPr>
                            <a:rPr lang="ar-AE" altLang="zh-CN" sz="2000" i="1" kern="0">
                              <a:latin typeface="Cambria Math" panose="02040503050406030204" pitchFamily="18" charset="0"/>
                            </a:rPr>
                          </m:ctrlPr>
                        </m:sSubPr>
                        <m:e>
                          <m:r>
                            <a:rPr lang="zh-CN" altLang="ar-AE" sz="2000" i="1" kern="0">
                              <a:latin typeface="Cambria Math" panose="02040503050406030204" pitchFamily="18" charset="0"/>
                            </a:rPr>
                            <m:t>𝑝</m:t>
                          </m:r>
                        </m:e>
                        <m:sub>
                          <m:r>
                            <a:rPr lang="ar-AE" altLang="zh-CN" sz="2000" i="1" kern="0">
                              <a:latin typeface="Cambria Math" panose="02040503050406030204" pitchFamily="18" charset="0"/>
                            </a:rPr>
                            <m:t>1</m:t>
                          </m:r>
                        </m:sub>
                      </m:sSub>
                      <m:r>
                        <a:rPr lang="ar-AE" altLang="zh-CN" sz="2000" i="1" kern="0">
                          <a:latin typeface="Cambria Math" panose="02040503050406030204" pitchFamily="18" charset="0"/>
                        </a:rPr>
                        <m:t>≤</m:t>
                      </m:r>
                      <m:d>
                        <m:dPr>
                          <m:ctrlPr>
                            <a:rPr lang="ar-AE" altLang="zh-CN" sz="2000" i="1" kern="0">
                              <a:latin typeface="Cambria Math" panose="02040503050406030204" pitchFamily="18" charset="0"/>
                            </a:rPr>
                          </m:ctrlPr>
                        </m:dPr>
                        <m:e>
                          <m:sSub>
                            <m:sSubPr>
                              <m:ctrlPr>
                                <a:rPr lang="ar-AE" altLang="zh-CN" sz="2000" i="1" kern="0">
                                  <a:latin typeface="Cambria Math" panose="02040503050406030204" pitchFamily="18" charset="0"/>
                                </a:rPr>
                              </m:ctrlPr>
                            </m:sSubPr>
                            <m:e>
                              <m:r>
                                <a:rPr lang="zh-CN" altLang="ar-AE" sz="2000" i="1" kern="0">
                                  <a:latin typeface="Cambria Math" panose="02040503050406030204" pitchFamily="18" charset="0"/>
                                </a:rPr>
                                <m:t>𝑝</m:t>
                              </m:r>
                            </m:e>
                            <m:sub>
                              <m:r>
                                <a:rPr lang="zh-CN" altLang="ar-AE" sz="2000" i="1" kern="0">
                                  <a:latin typeface="Cambria Math" panose="02040503050406030204" pitchFamily="18" charset="0"/>
                                </a:rPr>
                                <m:t>𝑝</m:t>
                              </m:r>
                            </m:sub>
                          </m:sSub>
                          <m:r>
                            <a:rPr lang="ar-AE" altLang="zh-CN" sz="2000" i="1" kern="0">
                              <a:latin typeface="Cambria Math" panose="02040503050406030204" pitchFamily="18" charset="0"/>
                            </a:rPr>
                            <m:t>−</m:t>
                          </m:r>
                          <m:r>
                            <m:rPr>
                              <m:sty m:val="p"/>
                            </m:rPr>
                            <a:rPr lang="el-GR" altLang="zh-CN" sz="2000" kern="0">
                              <a:latin typeface="Cambria Math" panose="02040503050406030204" pitchFamily="18" charset="0"/>
                            </a:rPr>
                            <m:t>Δ</m:t>
                          </m:r>
                          <m:r>
                            <a:rPr lang="zh-CN" altLang="el-GR" sz="2000" i="1" kern="0">
                              <a:latin typeface="Cambria Math" panose="02040503050406030204" pitchFamily="18" charset="0"/>
                            </a:rPr>
                            <m:t>𝑝</m:t>
                          </m:r>
                        </m:e>
                      </m:d>
                    </m:oMath>
                  </m:oMathPara>
                </a14:m>
                <a:endParaRPr lang="zh-CN" altLang="en-US" sz="2000" dirty="0"/>
              </a:p>
            </p:txBody>
          </p:sp>
        </mc:Choice>
        <mc:Fallback xmlns="">
          <p:sp>
            <p:nvSpPr>
              <p:cNvPr id="4" name="矩形 3">
                <a:extLst>
                  <a:ext uri="{FF2B5EF4-FFF2-40B4-BE49-F238E27FC236}">
                    <a16:creationId xmlns:a16="http://schemas.microsoft.com/office/drawing/2014/main" id="{40DE086A-99EE-476E-BBDB-D65E8686E8BB}"/>
                  </a:ext>
                </a:extLst>
              </p:cNvPr>
              <p:cNvSpPr>
                <a:spLocks noRot="1" noChangeAspect="1" noMove="1" noResize="1" noEditPoints="1" noAdjustHandles="1" noChangeArrowheads="1" noChangeShapeType="1" noTextEdit="1"/>
              </p:cNvSpPr>
              <p:nvPr/>
            </p:nvSpPr>
            <p:spPr>
              <a:xfrm>
                <a:off x="3305363" y="5518335"/>
                <a:ext cx="2844304" cy="720838"/>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57AC6E19-664F-4CA1-BD4C-BFF2D2BB5004}"/>
                  </a:ext>
                </a:extLst>
              </p:cNvPr>
              <p:cNvSpPr/>
              <p:nvPr/>
            </p:nvSpPr>
            <p:spPr>
              <a:xfrm>
                <a:off x="4427984" y="2463057"/>
                <a:ext cx="2371700" cy="369332"/>
              </a:xfrm>
              <a:prstGeom prst="rect">
                <a:avLst/>
              </a:prstGeom>
            </p:spPr>
            <p:txBody>
              <a:bodyPr wrap="square">
                <a:spAutoFit/>
              </a:bodyPr>
              <a:lstStyle/>
              <a:p>
                <a14:m>
                  <m:oMath xmlns:m="http://schemas.openxmlformats.org/officeDocument/2006/math">
                    <m:r>
                      <m:rPr>
                        <m:sty m:val="p"/>
                      </m:rPr>
                      <a:rPr lang="el-GR" altLang="zh-CN" kern="0">
                        <a:latin typeface="Cambria Math" panose="02040503050406030204" pitchFamily="18" charset="0"/>
                      </a:rPr>
                      <m:t>Δ</m:t>
                    </m:r>
                    <m:r>
                      <a:rPr lang="zh-CN" altLang="el-GR" i="1" kern="0">
                        <a:latin typeface="Cambria Math" panose="02040503050406030204" pitchFamily="18" charset="0"/>
                      </a:rPr>
                      <m:t>𝑝</m:t>
                    </m:r>
                  </m:oMath>
                </a14:m>
                <a:r>
                  <a:rPr lang="zh-CN" altLang="en-US" dirty="0">
                    <a:latin typeface="黑体" panose="02010609060101010101" pitchFamily="49" charset="-122"/>
                    <a:ea typeface="黑体" panose="02010609060101010101" pitchFamily="49" charset="-122"/>
                  </a:rPr>
                  <a:t>一般在</a:t>
                </a:r>
                <a:r>
                  <a:rPr lang="en-US" altLang="zh-CN" dirty="0">
                    <a:latin typeface="黑体" panose="02010609060101010101" pitchFamily="49" charset="-122"/>
                    <a:ea typeface="黑体" panose="02010609060101010101" pitchFamily="49" charset="-122"/>
                  </a:rPr>
                  <a:t>0.5MPa</a:t>
                </a:r>
                <a:r>
                  <a:rPr lang="zh-CN" altLang="en-US" dirty="0">
                    <a:latin typeface="黑体" panose="02010609060101010101" pitchFamily="49" charset="-122"/>
                    <a:ea typeface="黑体" panose="02010609060101010101" pitchFamily="49" charset="-122"/>
                  </a:rPr>
                  <a:t>以上</a:t>
                </a:r>
              </a:p>
            </p:txBody>
          </p:sp>
        </mc:Choice>
        <mc:Fallback xmlns="">
          <p:sp>
            <p:nvSpPr>
              <p:cNvPr id="8" name="矩形 7">
                <a:extLst>
                  <a:ext uri="{FF2B5EF4-FFF2-40B4-BE49-F238E27FC236}">
                    <a16:creationId xmlns:a16="http://schemas.microsoft.com/office/drawing/2014/main" id="{57AC6E19-664F-4CA1-BD4C-BFF2D2BB5004}"/>
                  </a:ext>
                </a:extLst>
              </p:cNvPr>
              <p:cNvSpPr>
                <a:spLocks noRot="1" noChangeAspect="1" noMove="1" noResize="1" noEditPoints="1" noAdjustHandles="1" noChangeArrowheads="1" noChangeShapeType="1" noTextEdit="1"/>
              </p:cNvSpPr>
              <p:nvPr/>
            </p:nvSpPr>
            <p:spPr>
              <a:xfrm>
                <a:off x="4427984" y="2463057"/>
                <a:ext cx="2371700" cy="369332"/>
              </a:xfrm>
              <a:prstGeom prst="rect">
                <a:avLst/>
              </a:prstGeom>
              <a:blipFill>
                <a:blip r:embed="rId6"/>
                <a:stretch>
                  <a:fillRect t="-11475" b="-21311"/>
                </a:stretch>
              </a:blipFill>
            </p:spPr>
            <p:txBody>
              <a:bodyPr/>
              <a:lstStyle/>
              <a:p>
                <a:r>
                  <a:rPr lang="zh-CN" altLang="en-US">
                    <a:noFill/>
                  </a:rPr>
                  <a:t> </a:t>
                </a:r>
              </a:p>
            </p:txBody>
          </p:sp>
        </mc:Fallback>
      </mc:AlternateContent>
      <p:cxnSp>
        <p:nvCxnSpPr>
          <p:cNvPr id="11" name="直接连接符 10">
            <a:extLst>
              <a:ext uri="{FF2B5EF4-FFF2-40B4-BE49-F238E27FC236}">
                <a16:creationId xmlns:a16="http://schemas.microsoft.com/office/drawing/2014/main" id="{12D4A22B-CA50-4358-88D6-3A7913695995}"/>
              </a:ext>
            </a:extLst>
          </p:cNvPr>
          <p:cNvCxnSpPr>
            <a:cxnSpLocks/>
          </p:cNvCxnSpPr>
          <p:nvPr/>
        </p:nvCxnSpPr>
        <p:spPr>
          <a:xfrm>
            <a:off x="3275856" y="4077072"/>
            <a:ext cx="0" cy="1872208"/>
          </a:xfrm>
          <a:prstGeom prst="line">
            <a:avLst/>
          </a:prstGeom>
          <a:ln w="28575">
            <a:solidFill>
              <a:srgbClr val="3387C0"/>
            </a:solidFill>
          </a:ln>
        </p:spPr>
        <p:style>
          <a:lnRef idx="1">
            <a:schemeClr val="accent6"/>
          </a:lnRef>
          <a:fillRef idx="0">
            <a:schemeClr val="accent6"/>
          </a:fillRef>
          <a:effectRef idx="0">
            <a:schemeClr val="accent6"/>
          </a:effectRef>
          <a:fontRef idx="minor">
            <a:schemeClr val="tx1"/>
          </a:fontRef>
        </p:style>
      </p:cxnSp>
      <p:cxnSp>
        <p:nvCxnSpPr>
          <p:cNvPr id="12" name="直接连接符 11">
            <a:extLst>
              <a:ext uri="{FF2B5EF4-FFF2-40B4-BE49-F238E27FC236}">
                <a16:creationId xmlns:a16="http://schemas.microsoft.com/office/drawing/2014/main" id="{51040574-636E-42F9-9044-4C09C12CC8F2}"/>
              </a:ext>
            </a:extLst>
          </p:cNvPr>
          <p:cNvCxnSpPr>
            <a:cxnSpLocks/>
          </p:cNvCxnSpPr>
          <p:nvPr/>
        </p:nvCxnSpPr>
        <p:spPr>
          <a:xfrm>
            <a:off x="1259632" y="4077072"/>
            <a:ext cx="0" cy="1872208"/>
          </a:xfrm>
          <a:prstGeom prst="line">
            <a:avLst/>
          </a:prstGeom>
          <a:ln w="28575">
            <a:solidFill>
              <a:srgbClr val="3387C0"/>
            </a:solidFill>
          </a:ln>
        </p:spPr>
        <p:style>
          <a:lnRef idx="1">
            <a:schemeClr val="accent6"/>
          </a:lnRef>
          <a:fillRef idx="0">
            <a:schemeClr val="accent6"/>
          </a:fillRef>
          <a:effectRef idx="0">
            <a:schemeClr val="accent6"/>
          </a:effectRef>
          <a:fontRef idx="minor">
            <a:schemeClr val="tx1"/>
          </a:fontRef>
        </p:style>
      </p:cxnSp>
      <p:cxnSp>
        <p:nvCxnSpPr>
          <p:cNvPr id="14" name="直接箭头连接符 13">
            <a:extLst>
              <a:ext uri="{FF2B5EF4-FFF2-40B4-BE49-F238E27FC236}">
                <a16:creationId xmlns:a16="http://schemas.microsoft.com/office/drawing/2014/main" id="{CF926999-84CE-4B9E-8ECF-BDD63804FE41}"/>
              </a:ext>
            </a:extLst>
          </p:cNvPr>
          <p:cNvCxnSpPr/>
          <p:nvPr/>
        </p:nvCxnSpPr>
        <p:spPr>
          <a:xfrm>
            <a:off x="1259632" y="5757265"/>
            <a:ext cx="2016224" cy="0"/>
          </a:xfrm>
          <a:prstGeom prst="straightConnector1">
            <a:avLst/>
          </a:prstGeom>
          <a:ln w="28575">
            <a:solidFill>
              <a:srgbClr val="3387C0"/>
            </a:solidFill>
            <a:headEnd type="triangle"/>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2343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43C2E-0DAD-448E-AA77-DFA01F6119B8}"/>
              </a:ext>
            </a:extLst>
          </p:cNvPr>
          <p:cNvSpPr>
            <a:spLocks noGrp="1"/>
          </p:cNvSpPr>
          <p:nvPr>
            <p:ph type="title"/>
          </p:nvPr>
        </p:nvSpPr>
        <p:spPr>
          <a:xfrm>
            <a:off x="1691680" y="0"/>
            <a:ext cx="6480720" cy="620688"/>
          </a:xfrm>
        </p:spPr>
        <p:txBody>
          <a:bodyPr/>
          <a:lstStyle/>
          <a:p>
            <a:pPr>
              <a:lnSpc>
                <a:spcPct val="150000"/>
              </a:lnSpc>
            </a:pPr>
            <a:r>
              <a:rPr lang="zh-CN" altLang="en-US" dirty="0"/>
              <a:t>功率特性</a:t>
            </a:r>
            <a:endParaRPr lang="en-US" altLang="zh-CN"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18FBB4C-1666-45CB-AC4E-53F00A1F52ED}"/>
                  </a:ext>
                </a:extLst>
              </p:cNvPr>
              <p:cNvSpPr>
                <a:spLocks noGrp="1"/>
              </p:cNvSpPr>
              <p:nvPr>
                <p:ph idx="1"/>
              </p:nvPr>
            </p:nvSpPr>
            <p:spPr>
              <a:xfrm>
                <a:off x="179512" y="764704"/>
                <a:ext cx="8964488" cy="1224136"/>
              </a:xfrm>
            </p:spPr>
            <p:txBody>
              <a:bodyPr/>
              <a:lstStyle/>
              <a:p>
                <a:pPr lvl="1">
                  <a:lnSpc>
                    <a:spcPct val="150000"/>
                  </a:lnSpc>
                  <a:buFont typeface="Wingdings" panose="05000000000000000000" pitchFamily="2" charset="2"/>
                  <a:buChar char="Ø"/>
                </a:pPr>
                <a:r>
                  <a:rPr lang="zh-CN" altLang="en-US" dirty="0"/>
                  <a:t>无溢流损失，节流损失与液压缸工作腔压力</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1</m:t>
                        </m:r>
                      </m:sub>
                    </m:sSub>
                  </m:oMath>
                </a14:m>
                <a:r>
                  <a:rPr lang="zh-CN" altLang="en-US" dirty="0"/>
                  <a:t>有关。</a:t>
                </a:r>
                <a:endParaRPr lang="en-US" altLang="zh-CN" dirty="0"/>
              </a:p>
              <a:p>
                <a:pPr lvl="1">
                  <a:lnSpc>
                    <a:spcPct val="150000"/>
                  </a:lnSpc>
                  <a:buFont typeface="Wingdings" panose="05000000000000000000" pitchFamily="2" charset="2"/>
                  <a:buChar char="Ø"/>
                </a:pPr>
                <a:r>
                  <a:rPr lang="zh-CN" altLang="en-US" dirty="0"/>
                  <a:t>回路的效率为：</a:t>
                </a:r>
                <a:endParaRPr lang="en-US" altLang="zh-CN" dirty="0"/>
              </a:p>
              <a:p>
                <a:pPr lvl="1">
                  <a:lnSpc>
                    <a:spcPct val="150000"/>
                  </a:lnSpc>
                  <a:buFont typeface="Wingdings" panose="05000000000000000000" pitchFamily="2" charset="2"/>
                  <a:buChar char="Ø"/>
                </a:pPr>
                <a:endParaRPr lang="en-US" altLang="zh-CN" dirty="0"/>
              </a:p>
            </p:txBody>
          </p:sp>
        </mc:Choice>
        <mc:Fallback xmlns="">
          <p:sp>
            <p:nvSpPr>
              <p:cNvPr id="3" name="内容占位符 2">
                <a:extLst>
                  <a:ext uri="{FF2B5EF4-FFF2-40B4-BE49-F238E27FC236}">
                    <a16:creationId xmlns:a16="http://schemas.microsoft.com/office/drawing/2014/main" id="{C18FBB4C-1666-45CB-AC4E-53F00A1F52ED}"/>
                  </a:ext>
                </a:extLst>
              </p:cNvPr>
              <p:cNvSpPr>
                <a:spLocks noGrp="1" noRot="1" noChangeAspect="1" noMove="1" noResize="1" noEditPoints="1" noAdjustHandles="1" noChangeArrowheads="1" noChangeShapeType="1" noTextEdit="1"/>
              </p:cNvSpPr>
              <p:nvPr>
                <p:ph idx="1"/>
              </p:nvPr>
            </p:nvSpPr>
            <p:spPr>
              <a:xfrm>
                <a:off x="179512" y="764704"/>
                <a:ext cx="8964488" cy="1224136"/>
              </a:xfrm>
              <a:blipFill>
                <a:blip r:embed="rId2"/>
                <a:stretch>
                  <a:fillRect l="-612"/>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C320B1DE-E456-4763-836A-94C38CFBB4AA}"/>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l="6467" r="2945"/>
          <a:stretch/>
        </p:blipFill>
        <p:spPr>
          <a:xfrm>
            <a:off x="416148" y="2621030"/>
            <a:ext cx="4899990" cy="4159169"/>
          </a:xfrm>
          <a:prstGeom prst="rect">
            <a:avLst/>
          </a:prstGeom>
        </p:spPr>
      </p:pic>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2992FA1-3CC3-4B7F-AECB-30F0246A3F35}"/>
                  </a:ext>
                </a:extLst>
              </p:cNvPr>
              <p:cNvSpPr/>
              <p:nvPr/>
            </p:nvSpPr>
            <p:spPr>
              <a:xfrm>
                <a:off x="2267744" y="1573381"/>
                <a:ext cx="3994748" cy="10114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𝜂</m:t>
                          </m:r>
                        </m:e>
                        <m:sub>
                          <m:r>
                            <a:rPr lang="en-US" altLang="zh-CN" sz="2000" i="1">
                              <a:latin typeface="Cambria Math" panose="02040503050406030204" pitchFamily="18" charset="0"/>
                            </a:rPr>
                            <m:t>𝐶</m:t>
                          </m:r>
                        </m:sub>
                      </m:sSub>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2</m:t>
                                  </m:r>
                                </m:sub>
                              </m:sSub>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2</m:t>
                                      </m:r>
                                    </m:sub>
                                  </m:sSub>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1</m:t>
                                      </m:r>
                                    </m:sub>
                                  </m:sSub>
                                </m:den>
                              </m:f>
                            </m:e>
                          </m:d>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1</m:t>
                              </m:r>
                            </m:sub>
                          </m:sSub>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𝑝</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𝑞</m:t>
                              </m:r>
                            </m:e>
                            <m:sub>
                              <m:r>
                                <a:rPr lang="en-US" altLang="zh-CN" sz="2000" i="1">
                                  <a:latin typeface="Cambria Math" panose="02040503050406030204" pitchFamily="18" charset="0"/>
                                </a:rPr>
                                <m:t>𝑝</m:t>
                              </m:r>
                            </m:sub>
                          </m:sSub>
                        </m:den>
                      </m:f>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1</m:t>
                              </m:r>
                            </m:sub>
                          </m:sSub>
                          <m:r>
                            <a:rPr lang="en-US" altLang="zh-CN" sz="2000" i="1">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2</m:t>
                              </m:r>
                            </m:sub>
                          </m:sSub>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2</m:t>
                                  </m:r>
                                </m:sub>
                              </m:sSub>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𝐴</m:t>
                                  </m:r>
                                </m:e>
                                <m:sub>
                                  <m:r>
                                    <a:rPr lang="en-US" altLang="zh-CN" sz="2000" i="1">
                                      <a:latin typeface="Cambria Math" panose="02040503050406030204" pitchFamily="18" charset="0"/>
                                    </a:rPr>
                                    <m:t>1</m:t>
                                  </m:r>
                                </m:sub>
                              </m:sSub>
                            </m:den>
                          </m:f>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𝑝</m:t>
                              </m:r>
                            </m:sub>
                          </m:sSub>
                        </m:den>
                      </m:f>
                    </m:oMath>
                  </m:oMathPara>
                </a14:m>
                <a:endParaRPr lang="zh-CN" altLang="en-US" sz="2000" dirty="0"/>
              </a:p>
            </p:txBody>
          </p:sp>
        </mc:Choice>
        <mc:Fallback xmlns="">
          <p:sp>
            <p:nvSpPr>
              <p:cNvPr id="4" name="矩形 3">
                <a:extLst>
                  <a:ext uri="{FF2B5EF4-FFF2-40B4-BE49-F238E27FC236}">
                    <a16:creationId xmlns:a16="http://schemas.microsoft.com/office/drawing/2014/main" id="{62992FA1-3CC3-4B7F-AECB-30F0246A3F35}"/>
                  </a:ext>
                </a:extLst>
              </p:cNvPr>
              <p:cNvSpPr>
                <a:spLocks noRot="1" noChangeAspect="1" noMove="1" noResize="1" noEditPoints="1" noAdjustHandles="1" noChangeArrowheads="1" noChangeShapeType="1" noTextEdit="1"/>
              </p:cNvSpPr>
              <p:nvPr/>
            </p:nvSpPr>
            <p:spPr>
              <a:xfrm>
                <a:off x="2267744" y="1573381"/>
                <a:ext cx="3994748" cy="1011431"/>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a:extLst>
                  <a:ext uri="{FF2B5EF4-FFF2-40B4-BE49-F238E27FC236}">
                    <a16:creationId xmlns:a16="http://schemas.microsoft.com/office/drawing/2014/main" id="{E99F50F1-18B6-4037-8502-91F91CDBD771}"/>
                  </a:ext>
                </a:extLst>
              </p:cNvPr>
              <p:cNvSpPr/>
              <p:nvPr/>
            </p:nvSpPr>
            <p:spPr>
              <a:xfrm>
                <a:off x="1907704" y="5908630"/>
                <a:ext cx="3408434"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工作压力</a:t>
                </a:r>
                <a14:m>
                  <m:oMath xmlns:m="http://schemas.openxmlformats.org/officeDocument/2006/math">
                    <m:sSub>
                      <m:sSubPr>
                        <m:ctrlPr>
                          <a:rPr lang="en-US" altLang="zh-CN" i="1" dirty="0">
                            <a:latin typeface="Cambria Math" panose="02040503050406030204" pitchFamily="18" charset="0"/>
                            <a:ea typeface="黑体" panose="02010609060101010101" pitchFamily="49" charset="-122"/>
                          </a:rPr>
                        </m:ctrlPr>
                      </m:sSubPr>
                      <m:e>
                        <m:r>
                          <a:rPr lang="en-US" altLang="zh-CN" dirty="0">
                            <a:latin typeface="Cambria Math" panose="02040503050406030204" pitchFamily="18" charset="0"/>
                            <a:ea typeface="黑体" panose="02010609060101010101" pitchFamily="49" charset="-122"/>
                          </a:rPr>
                          <m:t>𝑝</m:t>
                        </m:r>
                      </m:e>
                      <m:sub>
                        <m:r>
                          <a:rPr lang="en-US" altLang="zh-CN" dirty="0">
                            <a:latin typeface="Cambria Math" panose="02040503050406030204" pitchFamily="18" charset="0"/>
                            <a:ea typeface="黑体" panose="02010609060101010101" pitchFamily="49" charset="-122"/>
                          </a:rPr>
                          <m:t>1</m:t>
                        </m:r>
                      </m:sub>
                    </m:sSub>
                    <m:r>
                      <a:rPr lang="zh-CN" altLang="en-US" dirty="0">
                        <a:latin typeface="Cambria Math" panose="02040503050406030204" pitchFamily="18" charset="0"/>
                        <a:ea typeface="黑体" panose="02010609060101010101" pitchFamily="49" charset="-122"/>
                      </a:rPr>
                      <m:t>越小</m:t>
                    </m:r>
                  </m:oMath>
                </a14:m>
                <a:r>
                  <a:rPr lang="zh-CN" altLang="en-US" dirty="0">
                    <a:latin typeface="黑体" panose="02010609060101010101" pitchFamily="49" charset="-122"/>
                    <a:ea typeface="黑体" panose="02010609060101010101" pitchFamily="49" charset="-122"/>
                  </a:rPr>
                  <a:t>，节流损失越大</a:t>
                </a:r>
                <a:endParaRPr lang="zh-CN" altLang="en-US" dirty="0"/>
              </a:p>
            </p:txBody>
          </p:sp>
        </mc:Choice>
        <mc:Fallback xmlns="">
          <p:sp>
            <p:nvSpPr>
              <p:cNvPr id="7" name="矩形 6">
                <a:extLst>
                  <a:ext uri="{FF2B5EF4-FFF2-40B4-BE49-F238E27FC236}">
                    <a16:creationId xmlns:a16="http://schemas.microsoft.com/office/drawing/2014/main" id="{E99F50F1-18B6-4037-8502-91F91CDBD771}"/>
                  </a:ext>
                </a:extLst>
              </p:cNvPr>
              <p:cNvSpPr>
                <a:spLocks noRot="1" noChangeAspect="1" noMove="1" noResize="1" noEditPoints="1" noAdjustHandles="1" noChangeArrowheads="1" noChangeShapeType="1" noTextEdit="1"/>
              </p:cNvSpPr>
              <p:nvPr/>
            </p:nvSpPr>
            <p:spPr>
              <a:xfrm>
                <a:off x="1907704" y="5908630"/>
                <a:ext cx="3408434" cy="369332"/>
              </a:xfrm>
              <a:prstGeom prst="rect">
                <a:avLst/>
              </a:prstGeom>
              <a:blipFill>
                <a:blip r:embed="rId6"/>
                <a:stretch>
                  <a:fillRect l="-1610" t="-11475" r="-358"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EF1E578A-180D-4FEB-949B-0C509542A624}"/>
                  </a:ext>
                </a:extLst>
              </p:cNvPr>
              <p:cNvSpPr/>
              <p:nvPr/>
            </p:nvSpPr>
            <p:spPr>
              <a:xfrm>
                <a:off x="4265118" y="5008334"/>
                <a:ext cx="4068678" cy="369332"/>
              </a:xfrm>
              <a:prstGeom prst="rect">
                <a:avLst/>
              </a:prstGeom>
            </p:spPr>
            <p:txBody>
              <a:bodyPr wrap="none">
                <a:spAutoFit/>
              </a:bodyPr>
              <a:lstStyle/>
              <a:p>
                <a14:m>
                  <m:oMath xmlns:m="http://schemas.openxmlformats.org/officeDocument/2006/math">
                    <m:sSub>
                      <m:sSubPr>
                        <m:ctrlPr>
                          <a:rPr lang="en-US" altLang="zh-CN" i="1" dirty="0">
                            <a:latin typeface="Cambria Math" panose="02040503050406030204" pitchFamily="18" charset="0"/>
                            <a:ea typeface="黑体" panose="02010609060101010101" pitchFamily="49" charset="-122"/>
                          </a:rPr>
                        </m:ctrlPr>
                      </m:sSubPr>
                      <m:e>
                        <m:r>
                          <a:rPr lang="en-US" altLang="zh-CN" dirty="0">
                            <a:latin typeface="Cambria Math" panose="02040503050406030204" pitchFamily="18" charset="0"/>
                            <a:ea typeface="黑体" panose="02010609060101010101" pitchFamily="49" charset="-122"/>
                          </a:rPr>
                          <m:t>𝑝</m:t>
                        </m:r>
                      </m:e>
                      <m:sub>
                        <m:r>
                          <a:rPr lang="en-US" altLang="zh-CN" dirty="0">
                            <a:latin typeface="Cambria Math" panose="02040503050406030204" pitchFamily="18" charset="0"/>
                            <a:ea typeface="黑体" panose="02010609060101010101" pitchFamily="49" charset="-122"/>
                          </a:rPr>
                          <m:t>1</m:t>
                        </m:r>
                      </m:sub>
                    </m:sSub>
                    <m:r>
                      <a:rPr lang="en-US" altLang="zh-CN" dirty="0">
                        <a:latin typeface="Cambria Math" panose="02040503050406030204" pitchFamily="18" charset="0"/>
                        <a:ea typeface="黑体" panose="02010609060101010101" pitchFamily="49" charset="-122"/>
                      </a:rPr>
                      <m:t>=</m:t>
                    </m:r>
                    <m:sSub>
                      <m:sSubPr>
                        <m:ctrlPr>
                          <a:rPr lang="en-US" altLang="zh-CN" i="1" dirty="0">
                            <a:latin typeface="Cambria Math" panose="02040503050406030204" pitchFamily="18" charset="0"/>
                            <a:ea typeface="黑体" panose="02010609060101010101" pitchFamily="49" charset="-122"/>
                          </a:rPr>
                        </m:ctrlPr>
                      </m:sSubPr>
                      <m:e>
                        <m:r>
                          <a:rPr lang="en-US" altLang="zh-CN" dirty="0">
                            <a:latin typeface="Cambria Math" panose="02040503050406030204" pitchFamily="18" charset="0"/>
                            <a:ea typeface="黑体" panose="02010609060101010101" pitchFamily="49" charset="-122"/>
                          </a:rPr>
                          <m:t>𝑝</m:t>
                        </m:r>
                      </m:e>
                      <m:sub>
                        <m:r>
                          <a:rPr lang="en-US" altLang="zh-CN" dirty="0">
                            <a:latin typeface="Cambria Math" panose="02040503050406030204" pitchFamily="18" charset="0"/>
                            <a:ea typeface="黑体" panose="02010609060101010101" pitchFamily="49" charset="-122"/>
                          </a:rPr>
                          <m:t>1</m:t>
                        </m:r>
                        <m:r>
                          <a:rPr lang="en-US" altLang="zh-CN" dirty="0">
                            <a:latin typeface="Cambria Math" panose="02040503050406030204" pitchFamily="18" charset="0"/>
                            <a:ea typeface="黑体" panose="02010609060101010101" pitchFamily="49" charset="-122"/>
                          </a:rPr>
                          <m:t>𝑚𝑎𝑥</m:t>
                        </m:r>
                      </m:sub>
                    </m:sSub>
                    <m:r>
                      <a:rPr lang="zh-CN" altLang="en-US" dirty="0">
                        <a:latin typeface="Cambria Math" panose="02040503050406030204" pitchFamily="18" charset="0"/>
                        <a:ea typeface="黑体" panose="02010609060101010101" pitchFamily="49" charset="-122"/>
                      </a:rPr>
                      <m:t>时</m:t>
                    </m:r>
                  </m:oMath>
                </a14:m>
                <a:r>
                  <a:rPr lang="zh-CN" altLang="en-US" dirty="0">
                    <a:latin typeface="黑体" panose="02010609060101010101" pitchFamily="49" charset="-122"/>
                    <a:ea typeface="黑体" panose="02010609060101010101" pitchFamily="49" charset="-122"/>
                  </a:rPr>
                  <a:t>，回路中的节流损失最小</a:t>
                </a:r>
                <a:endParaRPr lang="zh-CN" altLang="en-US" dirty="0"/>
              </a:p>
            </p:txBody>
          </p:sp>
        </mc:Choice>
        <mc:Fallback xmlns="">
          <p:sp>
            <p:nvSpPr>
              <p:cNvPr id="8" name="矩形 7">
                <a:extLst>
                  <a:ext uri="{FF2B5EF4-FFF2-40B4-BE49-F238E27FC236}">
                    <a16:creationId xmlns:a16="http://schemas.microsoft.com/office/drawing/2014/main" id="{EF1E578A-180D-4FEB-949B-0C509542A624}"/>
                  </a:ext>
                </a:extLst>
              </p:cNvPr>
              <p:cNvSpPr>
                <a:spLocks noRot="1" noChangeAspect="1" noMove="1" noResize="1" noEditPoints="1" noAdjustHandles="1" noChangeArrowheads="1" noChangeShapeType="1" noTextEdit="1"/>
              </p:cNvSpPr>
              <p:nvPr/>
            </p:nvSpPr>
            <p:spPr>
              <a:xfrm>
                <a:off x="4265118" y="5008334"/>
                <a:ext cx="4068678" cy="369332"/>
              </a:xfrm>
              <a:prstGeom prst="rect">
                <a:avLst/>
              </a:prstGeom>
              <a:blipFill>
                <a:blip r:embed="rId7"/>
                <a:stretch>
                  <a:fillRect t="-13333" r="-150" b="-23333"/>
                </a:stretch>
              </a:blipFill>
            </p:spPr>
            <p:txBody>
              <a:bodyPr/>
              <a:lstStyle/>
              <a:p>
                <a:r>
                  <a:rPr lang="zh-CN" altLang="en-US">
                    <a:noFill/>
                  </a:rPr>
                  <a:t> </a:t>
                </a:r>
              </a:p>
            </p:txBody>
          </p:sp>
        </mc:Fallback>
      </mc:AlternateContent>
      <p:cxnSp>
        <p:nvCxnSpPr>
          <p:cNvPr id="10" name="直接箭头连接符 9">
            <a:extLst>
              <a:ext uri="{FF2B5EF4-FFF2-40B4-BE49-F238E27FC236}">
                <a16:creationId xmlns:a16="http://schemas.microsoft.com/office/drawing/2014/main" id="{341A360A-6B7E-440B-98BA-9CD2A506DDD5}"/>
              </a:ext>
            </a:extLst>
          </p:cNvPr>
          <p:cNvCxnSpPr>
            <a:cxnSpLocks/>
          </p:cNvCxnSpPr>
          <p:nvPr/>
        </p:nvCxnSpPr>
        <p:spPr>
          <a:xfrm flipH="1" flipV="1">
            <a:off x="3457939" y="4597717"/>
            <a:ext cx="1024306" cy="374399"/>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矩形 11">
                <a:extLst>
                  <a:ext uri="{FF2B5EF4-FFF2-40B4-BE49-F238E27FC236}">
                    <a16:creationId xmlns:a16="http://schemas.microsoft.com/office/drawing/2014/main" id="{F8564251-41AD-4A13-A91A-02D1AE220614}"/>
                  </a:ext>
                </a:extLst>
              </p:cNvPr>
              <p:cNvSpPr/>
              <p:nvPr/>
            </p:nvSpPr>
            <p:spPr>
              <a:xfrm>
                <a:off x="6094099" y="1330325"/>
                <a:ext cx="294676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工作压力</a:t>
                </a:r>
                <a14:m>
                  <m:oMath xmlns:m="http://schemas.openxmlformats.org/officeDocument/2006/math">
                    <m:sSub>
                      <m:sSubPr>
                        <m:ctrlPr>
                          <a:rPr lang="en-US" altLang="zh-CN" i="1" dirty="0">
                            <a:latin typeface="Cambria Math" panose="02040503050406030204" pitchFamily="18" charset="0"/>
                            <a:ea typeface="黑体" panose="02010609060101010101" pitchFamily="49" charset="-122"/>
                          </a:rPr>
                        </m:ctrlPr>
                      </m:sSubPr>
                      <m:e>
                        <m:r>
                          <a:rPr lang="en-US" altLang="zh-CN" dirty="0">
                            <a:latin typeface="Cambria Math" panose="02040503050406030204" pitchFamily="18" charset="0"/>
                            <a:ea typeface="黑体" panose="02010609060101010101" pitchFamily="49" charset="-122"/>
                          </a:rPr>
                          <m:t>𝑝</m:t>
                        </m:r>
                      </m:e>
                      <m:sub>
                        <m:r>
                          <a:rPr lang="en-US" altLang="zh-CN" dirty="0">
                            <a:latin typeface="Cambria Math" panose="02040503050406030204" pitchFamily="18" charset="0"/>
                            <a:ea typeface="黑体" panose="02010609060101010101" pitchFamily="49" charset="-122"/>
                          </a:rPr>
                          <m:t>1</m:t>
                        </m:r>
                      </m:sub>
                    </m:sSub>
                  </m:oMath>
                </a14:m>
                <a:r>
                  <a:rPr lang="zh-CN" altLang="en-US" dirty="0">
                    <a:latin typeface="黑体" panose="02010609060101010101" pitchFamily="49" charset="-122"/>
                    <a:ea typeface="黑体" panose="02010609060101010101" pitchFamily="49" charset="-122"/>
                  </a:rPr>
                  <a:t>越大，效率越高</a:t>
                </a:r>
              </a:p>
            </p:txBody>
          </p:sp>
        </mc:Choice>
        <mc:Fallback xmlns="">
          <p:sp>
            <p:nvSpPr>
              <p:cNvPr id="12" name="矩形 11">
                <a:extLst>
                  <a:ext uri="{FF2B5EF4-FFF2-40B4-BE49-F238E27FC236}">
                    <a16:creationId xmlns:a16="http://schemas.microsoft.com/office/drawing/2014/main" id="{F8564251-41AD-4A13-A91A-02D1AE220614}"/>
                  </a:ext>
                </a:extLst>
              </p:cNvPr>
              <p:cNvSpPr>
                <a:spLocks noRot="1" noChangeAspect="1" noMove="1" noResize="1" noEditPoints="1" noAdjustHandles="1" noChangeArrowheads="1" noChangeShapeType="1" noTextEdit="1"/>
              </p:cNvSpPr>
              <p:nvPr/>
            </p:nvSpPr>
            <p:spPr>
              <a:xfrm>
                <a:off x="6094099" y="1330325"/>
                <a:ext cx="2946769" cy="369332"/>
              </a:xfrm>
              <a:prstGeom prst="rect">
                <a:avLst/>
              </a:prstGeom>
              <a:blipFill>
                <a:blip r:embed="rId8"/>
                <a:stretch>
                  <a:fillRect l="-1863" t="-11475" r="-621" b="-21311"/>
                </a:stretch>
              </a:blipFill>
            </p:spPr>
            <p:txBody>
              <a:bodyPr/>
              <a:lstStyle/>
              <a:p>
                <a:r>
                  <a:rPr lang="zh-CN" altLang="en-US">
                    <a:noFill/>
                  </a:rPr>
                  <a:t> </a:t>
                </a:r>
              </a:p>
            </p:txBody>
          </p:sp>
        </mc:Fallback>
      </mc:AlternateContent>
      <p:cxnSp>
        <p:nvCxnSpPr>
          <p:cNvPr id="13" name="直接箭头连接符 12">
            <a:extLst>
              <a:ext uri="{FF2B5EF4-FFF2-40B4-BE49-F238E27FC236}">
                <a16:creationId xmlns:a16="http://schemas.microsoft.com/office/drawing/2014/main" id="{ABA55B1A-49D3-488B-9E0D-4F9AD1C6442F}"/>
              </a:ext>
            </a:extLst>
          </p:cNvPr>
          <p:cNvCxnSpPr>
            <a:cxnSpLocks/>
          </p:cNvCxnSpPr>
          <p:nvPr/>
        </p:nvCxnSpPr>
        <p:spPr>
          <a:xfrm flipH="1">
            <a:off x="5217970" y="1514991"/>
            <a:ext cx="772997" cy="300006"/>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45289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43C2E-0DAD-448E-AA77-DFA01F6119B8}"/>
              </a:ext>
            </a:extLst>
          </p:cNvPr>
          <p:cNvSpPr>
            <a:spLocks noGrp="1"/>
          </p:cNvSpPr>
          <p:nvPr>
            <p:ph type="title"/>
          </p:nvPr>
        </p:nvSpPr>
        <p:spPr>
          <a:xfrm>
            <a:off x="1691680" y="0"/>
            <a:ext cx="6480720" cy="620688"/>
          </a:xfrm>
        </p:spPr>
        <p:txBody>
          <a:bodyPr/>
          <a:lstStyle/>
          <a:p>
            <a:pPr>
              <a:lnSpc>
                <a:spcPct val="150000"/>
              </a:lnSpc>
            </a:pPr>
            <a:r>
              <a:rPr lang="zh-CN" altLang="en-US" dirty="0"/>
              <a:t>功率特性</a:t>
            </a:r>
            <a:endParaRPr lang="en-US" altLang="zh-CN" dirty="0"/>
          </a:p>
        </p:txBody>
      </p:sp>
      <p:sp>
        <p:nvSpPr>
          <p:cNvPr id="3" name="内容占位符 2">
            <a:extLst>
              <a:ext uri="{FF2B5EF4-FFF2-40B4-BE49-F238E27FC236}">
                <a16:creationId xmlns:a16="http://schemas.microsoft.com/office/drawing/2014/main" id="{C18FBB4C-1666-45CB-AC4E-53F00A1F52ED}"/>
              </a:ext>
            </a:extLst>
          </p:cNvPr>
          <p:cNvSpPr>
            <a:spLocks noGrp="1"/>
          </p:cNvSpPr>
          <p:nvPr>
            <p:ph idx="1"/>
          </p:nvPr>
        </p:nvSpPr>
        <p:spPr>
          <a:xfrm>
            <a:off x="179512" y="764704"/>
            <a:ext cx="8964488" cy="2551386"/>
          </a:xfrm>
        </p:spPr>
        <p:txBody>
          <a:bodyPr/>
          <a:lstStyle/>
          <a:p>
            <a:pPr marL="0" lvl="1" indent="0">
              <a:lnSpc>
                <a:spcPct val="150000"/>
              </a:lnSpc>
              <a:buNone/>
            </a:pPr>
            <a:br>
              <a:rPr lang="en-US" altLang="zh-CN" dirty="0"/>
            </a:br>
            <a:br>
              <a:rPr lang="en-US" altLang="zh-CN" dirty="0"/>
            </a:br>
            <a:endParaRPr lang="en-US" altLang="zh-CN" dirty="0"/>
          </a:p>
          <a:p>
            <a:pPr marL="342900" lvl="1">
              <a:lnSpc>
                <a:spcPct val="150000"/>
              </a:lnSpc>
              <a:buFont typeface="Wingdings" panose="05000000000000000000" pitchFamily="2" charset="2"/>
              <a:buChar char="Ø"/>
            </a:pPr>
            <a:r>
              <a:rPr lang="zh-CN" altLang="en-US" dirty="0"/>
              <a:t>上式没有考虑泵的泄漏损失，当限压式变量叶片泵达到最高压力时，其泄漏量可达最大输出流量的</a:t>
            </a:r>
            <a:r>
              <a:rPr lang="en-US" altLang="zh-CN" dirty="0"/>
              <a:t>8%</a:t>
            </a:r>
            <a:r>
              <a:rPr lang="zh-CN" altLang="en-US" dirty="0"/>
              <a:t>。</a:t>
            </a:r>
          </a:p>
          <a:p>
            <a:pPr lvl="1">
              <a:lnSpc>
                <a:spcPct val="150000"/>
              </a:lnSpc>
              <a:buFont typeface="Wingdings" panose="05000000000000000000" pitchFamily="2" charset="2"/>
              <a:buChar char="Ø"/>
            </a:pPr>
            <a:endParaRPr lang="en-US" altLang="zh-CN"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2992FA1-3CC3-4B7F-AECB-30F0246A3F35}"/>
                  </a:ext>
                </a:extLst>
              </p:cNvPr>
              <p:cNvSpPr/>
              <p:nvPr/>
            </p:nvSpPr>
            <p:spPr>
              <a:xfrm>
                <a:off x="467544" y="849220"/>
                <a:ext cx="4747133" cy="119519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𝜂</m:t>
                          </m:r>
                        </m:e>
                        <m:sub>
                          <m:r>
                            <a:rPr lang="en-US" altLang="zh-CN" sz="2400" i="1">
                              <a:latin typeface="Cambria Math" panose="02040503050406030204" pitchFamily="18" charset="0"/>
                            </a:rPr>
                            <m:t>𝐶</m:t>
                          </m:r>
                        </m:sub>
                      </m:sSub>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2</m:t>
                                  </m:r>
                                </m:sub>
                              </m:sSub>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2</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1</m:t>
                                      </m:r>
                                    </m:sub>
                                  </m:sSub>
                                </m:den>
                              </m:f>
                            </m:e>
                          </m:d>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𝑝</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𝑝</m:t>
                              </m:r>
                            </m:sub>
                          </m:sSub>
                        </m:den>
                      </m:f>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2</m:t>
                              </m:r>
                            </m:sub>
                          </m:sSub>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2</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1</m:t>
                                  </m:r>
                                </m:sub>
                              </m:sSub>
                            </m:den>
                          </m:f>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i="1">
                                  <a:latin typeface="Cambria Math" panose="02040503050406030204" pitchFamily="18" charset="0"/>
                                </a:rPr>
                                <m:t>𝑝</m:t>
                              </m:r>
                            </m:sub>
                          </m:sSub>
                        </m:den>
                      </m:f>
                    </m:oMath>
                  </m:oMathPara>
                </a14:m>
                <a:endParaRPr lang="zh-CN" altLang="en-US" sz="2400" dirty="0"/>
              </a:p>
            </p:txBody>
          </p:sp>
        </mc:Choice>
        <mc:Fallback xmlns="">
          <p:sp>
            <p:nvSpPr>
              <p:cNvPr id="4" name="矩形 3">
                <a:extLst>
                  <a:ext uri="{FF2B5EF4-FFF2-40B4-BE49-F238E27FC236}">
                    <a16:creationId xmlns:a16="http://schemas.microsoft.com/office/drawing/2014/main" id="{62992FA1-3CC3-4B7F-AECB-30F0246A3F35}"/>
                  </a:ext>
                </a:extLst>
              </p:cNvPr>
              <p:cNvSpPr>
                <a:spLocks noRot="1" noChangeAspect="1" noMove="1" noResize="1" noEditPoints="1" noAdjustHandles="1" noChangeArrowheads="1" noChangeShapeType="1" noTextEdit="1"/>
              </p:cNvSpPr>
              <p:nvPr/>
            </p:nvSpPr>
            <p:spPr>
              <a:xfrm>
                <a:off x="467544" y="849220"/>
                <a:ext cx="4747133" cy="1195199"/>
              </a:xfrm>
              <a:prstGeom prst="rect">
                <a:avLst/>
              </a:prstGeom>
              <a:blipFill>
                <a:blip r:embed="rId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a:extLst>
                  <a:ext uri="{FF2B5EF4-FFF2-40B4-BE49-F238E27FC236}">
                    <a16:creationId xmlns:a16="http://schemas.microsoft.com/office/drawing/2014/main" id="{87F56533-5F39-4B1A-925C-5A8FE502571E}"/>
                  </a:ext>
                </a:extLst>
              </p:cNvPr>
              <p:cNvSpPr/>
              <p:nvPr/>
            </p:nvSpPr>
            <p:spPr>
              <a:xfrm>
                <a:off x="173435" y="4209824"/>
                <a:ext cx="5478685" cy="1973425"/>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泵的输出流量</a:t>
                </a:r>
                <a14:m>
                  <m:oMath xmlns:m="http://schemas.openxmlformats.org/officeDocument/2006/math">
                    <m:sSub>
                      <m:sSubPr>
                        <m:ctrlPr>
                          <a:rPr lang="en-US" altLang="zh-CN" sz="2000" i="1" dirty="0">
                            <a:latin typeface="Cambria Math" panose="02040503050406030204" pitchFamily="18" charset="0"/>
                            <a:ea typeface="黑体" panose="02010609060101010101" pitchFamily="49" charset="-122"/>
                          </a:rPr>
                        </m:ctrlPr>
                      </m:sSubPr>
                      <m:e>
                        <m:r>
                          <a:rPr lang="en-US" altLang="zh-CN" sz="2000" dirty="0">
                            <a:latin typeface="Cambria Math" panose="02040503050406030204" pitchFamily="18" charset="0"/>
                            <a:ea typeface="黑体" panose="02010609060101010101" pitchFamily="49" charset="-122"/>
                          </a:rPr>
                          <m:t>𝑞</m:t>
                        </m:r>
                      </m:e>
                      <m:sub>
                        <m:r>
                          <a:rPr lang="en-US" altLang="zh-CN" sz="2000" dirty="0">
                            <a:latin typeface="Cambria Math" panose="02040503050406030204" pitchFamily="18" charset="0"/>
                            <a:ea typeface="黑体" panose="02010609060101010101" pitchFamily="49" charset="-122"/>
                          </a:rPr>
                          <m:t>𝑝</m:t>
                        </m:r>
                      </m:sub>
                    </m:sSub>
                  </m:oMath>
                </a14:m>
                <a:r>
                  <a:rPr lang="zh-CN" altLang="en-US" sz="2000" dirty="0">
                    <a:latin typeface="黑体" panose="02010609060101010101" pitchFamily="49" charset="-122"/>
                    <a:ea typeface="黑体" panose="02010609060101010101" pitchFamily="49" charset="-122"/>
                  </a:rPr>
                  <a:t>越小，限压式变量泵的压力</a:t>
                </a:r>
                <a14:m>
                  <m:oMath xmlns:m="http://schemas.openxmlformats.org/officeDocument/2006/math">
                    <m:sSub>
                      <m:sSubPr>
                        <m:ctrlPr>
                          <a:rPr lang="en-US" altLang="zh-CN" sz="2000" i="1" dirty="0">
                            <a:latin typeface="Cambria Math" panose="02040503050406030204" pitchFamily="18" charset="0"/>
                            <a:ea typeface="黑体" panose="02010609060101010101" pitchFamily="49" charset="-122"/>
                          </a:rPr>
                        </m:ctrlPr>
                      </m:sSubPr>
                      <m:e>
                        <m:r>
                          <a:rPr lang="en-US" altLang="zh-CN" sz="2000" dirty="0">
                            <a:latin typeface="Cambria Math" panose="02040503050406030204" pitchFamily="18" charset="0"/>
                            <a:ea typeface="黑体" panose="02010609060101010101" pitchFamily="49" charset="-122"/>
                          </a:rPr>
                          <m:t>𝑝</m:t>
                        </m:r>
                      </m:e>
                      <m:sub>
                        <m:r>
                          <a:rPr lang="en-US" altLang="zh-CN" sz="2000" dirty="0">
                            <a:latin typeface="Cambria Math" panose="02040503050406030204" pitchFamily="18" charset="0"/>
                            <a:ea typeface="黑体" panose="02010609060101010101" pitchFamily="49" charset="-122"/>
                          </a:rPr>
                          <m:t>𝑝</m:t>
                        </m:r>
                      </m:sub>
                    </m:sSub>
                  </m:oMath>
                </a14:m>
                <a:r>
                  <a:rPr lang="zh-CN" altLang="en-US" sz="2000" dirty="0">
                    <a:latin typeface="黑体" panose="02010609060101010101" pitchFamily="49" charset="-122"/>
                    <a:ea typeface="黑体" panose="02010609060101010101" pitchFamily="49" charset="-122"/>
                  </a:rPr>
                  <a:t>越高，泵的泄漏损失越大。</a:t>
                </a:r>
                <a:endParaRPr lang="en-US" altLang="zh-CN" sz="2000" dirty="0">
                  <a:latin typeface="黑体" panose="02010609060101010101" pitchFamily="49" charset="-122"/>
                  <a:ea typeface="黑体" panose="02010609060101010101" pitchFamily="49" charset="-122"/>
                </a:endParaRPr>
              </a:p>
              <a:p>
                <a:pPr marL="342900" indent="-342900">
                  <a:lnSpc>
                    <a:spcPct val="150000"/>
                  </a:lnSpc>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因此</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在速度小（</a:t>
                </a:r>
                <a14:m>
                  <m:oMath xmlns:m="http://schemas.openxmlformats.org/officeDocument/2006/math">
                    <m:sSub>
                      <m:sSubPr>
                        <m:ctrlPr>
                          <a:rPr lang="en-US" altLang="zh-CN" sz="2000" i="1" dirty="0">
                            <a:latin typeface="Cambria Math" panose="02040503050406030204" pitchFamily="18" charset="0"/>
                            <a:ea typeface="黑体" panose="02010609060101010101" pitchFamily="49" charset="-122"/>
                          </a:rPr>
                        </m:ctrlPr>
                      </m:sSubPr>
                      <m:e>
                        <m:r>
                          <a:rPr lang="en-US" altLang="zh-CN" sz="2000" dirty="0">
                            <a:latin typeface="Cambria Math" panose="02040503050406030204" pitchFamily="18" charset="0"/>
                            <a:ea typeface="黑体" panose="02010609060101010101" pitchFamily="49" charset="-122"/>
                          </a:rPr>
                          <m:t>𝑞</m:t>
                        </m:r>
                      </m:e>
                      <m:sub>
                        <m:r>
                          <a:rPr lang="en-US" altLang="zh-CN" sz="2000" dirty="0">
                            <a:latin typeface="Cambria Math" panose="02040503050406030204" pitchFamily="18" charset="0"/>
                            <a:ea typeface="黑体" panose="02010609060101010101" pitchFamily="49" charset="-122"/>
                          </a:rPr>
                          <m:t>𝑝</m:t>
                        </m:r>
                      </m:sub>
                    </m:sSub>
                  </m:oMath>
                </a14:m>
                <a:r>
                  <a:rPr lang="zh-CN" altLang="en-US" sz="2000" dirty="0">
                    <a:latin typeface="黑体" panose="02010609060101010101" pitchFamily="49" charset="-122"/>
                    <a:ea typeface="黑体" panose="02010609060101010101" pitchFamily="49" charset="-122"/>
                  </a:rPr>
                  <a:t>小</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、负载小的场合下，这种回路效率较低。</a:t>
                </a:r>
                <a:endParaRPr lang="en-US" altLang="zh-CN" sz="2000" dirty="0">
                  <a:latin typeface="黑体" panose="02010609060101010101" pitchFamily="49" charset="-122"/>
                  <a:ea typeface="黑体" panose="02010609060101010101" pitchFamily="49" charset="-122"/>
                </a:endParaRPr>
              </a:p>
            </p:txBody>
          </p:sp>
        </mc:Choice>
        <mc:Fallback xmlns="">
          <p:sp>
            <p:nvSpPr>
              <p:cNvPr id="6" name="矩形 5">
                <a:extLst>
                  <a:ext uri="{FF2B5EF4-FFF2-40B4-BE49-F238E27FC236}">
                    <a16:creationId xmlns:a16="http://schemas.microsoft.com/office/drawing/2014/main" id="{87F56533-5F39-4B1A-925C-5A8FE502571E}"/>
                  </a:ext>
                </a:extLst>
              </p:cNvPr>
              <p:cNvSpPr>
                <a:spLocks noRot="1" noChangeAspect="1" noMove="1" noResize="1" noEditPoints="1" noAdjustHandles="1" noChangeArrowheads="1" noChangeShapeType="1" noTextEdit="1"/>
              </p:cNvSpPr>
              <p:nvPr/>
            </p:nvSpPr>
            <p:spPr>
              <a:xfrm>
                <a:off x="173435" y="4209824"/>
                <a:ext cx="5478685" cy="1973425"/>
              </a:xfrm>
              <a:prstGeom prst="rect">
                <a:avLst/>
              </a:prstGeom>
              <a:blipFill>
                <a:blip r:embed="rId3"/>
                <a:stretch>
                  <a:fillRect l="-1001" b="-495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2B6B3DD2-4682-42F5-96ED-3FEC6BA4B783}"/>
                  </a:ext>
                </a:extLst>
              </p:cNvPr>
              <p:cNvSpPr/>
              <p:nvPr/>
            </p:nvSpPr>
            <p:spPr>
              <a:xfrm>
                <a:off x="1086546" y="3262762"/>
                <a:ext cx="2319225" cy="689163"/>
              </a:xfrm>
              <a:prstGeom prst="rect">
                <a:avLst/>
              </a:prstGeom>
            </p:spPr>
            <p:txBody>
              <a:bodyPr wrap="none">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𝑞</m:t>
                          </m:r>
                        </m:e>
                        <m:sub>
                          <m:r>
                            <a:rPr lang="en-US" altLang="zh-CN" sz="2400" i="1">
                              <a:latin typeface="Cambria Math" panose="02040503050406030204" pitchFamily="18" charset="0"/>
                              <a:ea typeface="黑体" panose="02010609060101010101" pitchFamily="49" charset="-122"/>
                            </a:rPr>
                            <m:t>𝑝</m:t>
                          </m:r>
                        </m:sub>
                      </m:sSub>
                      <m:r>
                        <a:rPr lang="en-US" altLang="zh-CN" sz="2400" i="1">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𝑞</m:t>
                          </m:r>
                        </m:e>
                        <m:sub>
                          <m:r>
                            <a:rPr lang="en-US" altLang="zh-CN" sz="2400" i="1">
                              <a:latin typeface="Cambria Math" panose="02040503050406030204" pitchFamily="18" charset="0"/>
                              <a:ea typeface="黑体" panose="02010609060101010101" pitchFamily="49" charset="-122"/>
                            </a:rPr>
                            <m:t>𝑡</m:t>
                          </m:r>
                        </m:sub>
                      </m:sSub>
                      <m:r>
                        <a:rPr lang="en-US" altLang="zh-CN" sz="2400" i="1">
                          <a:latin typeface="Cambria Math" panose="02040503050406030204" pitchFamily="18" charset="0"/>
                          <a:ea typeface="黑体" panose="02010609060101010101" pitchFamily="49" charset="-122"/>
                        </a:rPr>
                        <m:t>−</m:t>
                      </m:r>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𝑘</m:t>
                          </m:r>
                        </m:e>
                        <m:sub>
                          <m:r>
                            <a:rPr lang="en-US" altLang="zh-CN" sz="2400" i="1">
                              <a:latin typeface="Cambria Math" panose="02040503050406030204" pitchFamily="18" charset="0"/>
                              <a:ea typeface="黑体" panose="02010609060101010101" pitchFamily="49" charset="-122"/>
                            </a:rPr>
                            <m:t>1</m:t>
                          </m:r>
                        </m:sub>
                      </m:sSub>
                      <m:sSub>
                        <m:sSubPr>
                          <m:ctrlPr>
                            <a:rPr lang="en-US" altLang="zh-CN" sz="2400" i="1">
                              <a:latin typeface="Cambria Math" panose="02040503050406030204" pitchFamily="18" charset="0"/>
                              <a:ea typeface="黑体" panose="02010609060101010101" pitchFamily="49" charset="-122"/>
                            </a:rPr>
                          </m:ctrlPr>
                        </m:sSubPr>
                        <m:e>
                          <m:r>
                            <a:rPr lang="en-US" altLang="zh-CN" sz="2400" i="1">
                              <a:latin typeface="Cambria Math" panose="02040503050406030204" pitchFamily="18" charset="0"/>
                              <a:ea typeface="黑体" panose="02010609060101010101" pitchFamily="49" charset="-122"/>
                            </a:rPr>
                            <m:t>𝑝</m:t>
                          </m:r>
                        </m:e>
                        <m:sub>
                          <m:r>
                            <a:rPr lang="en-US" altLang="zh-CN" sz="2400" i="1">
                              <a:latin typeface="Cambria Math" panose="02040503050406030204" pitchFamily="18" charset="0"/>
                              <a:ea typeface="黑体" panose="02010609060101010101" pitchFamily="49" charset="-122"/>
                            </a:rPr>
                            <m:t>𝑝</m:t>
                          </m:r>
                        </m:sub>
                      </m:sSub>
                    </m:oMath>
                  </m:oMathPara>
                </a14:m>
                <a:endParaRPr lang="en-US" altLang="zh-CN" sz="2400" dirty="0">
                  <a:latin typeface="黑体" panose="02010609060101010101" pitchFamily="49" charset="-122"/>
                  <a:ea typeface="黑体" panose="02010609060101010101" pitchFamily="49" charset="-122"/>
                </a:endParaRPr>
              </a:p>
            </p:txBody>
          </p:sp>
        </mc:Choice>
        <mc:Fallback xmlns="">
          <p:sp>
            <p:nvSpPr>
              <p:cNvPr id="8" name="矩形 7">
                <a:extLst>
                  <a:ext uri="{FF2B5EF4-FFF2-40B4-BE49-F238E27FC236}">
                    <a16:creationId xmlns:a16="http://schemas.microsoft.com/office/drawing/2014/main" id="{2B6B3DD2-4682-42F5-96ED-3FEC6BA4B783}"/>
                  </a:ext>
                </a:extLst>
              </p:cNvPr>
              <p:cNvSpPr>
                <a:spLocks noRot="1" noChangeAspect="1" noMove="1" noResize="1" noEditPoints="1" noAdjustHandles="1" noChangeArrowheads="1" noChangeShapeType="1" noTextEdit="1"/>
              </p:cNvSpPr>
              <p:nvPr/>
            </p:nvSpPr>
            <p:spPr>
              <a:xfrm>
                <a:off x="1086546" y="3262762"/>
                <a:ext cx="2319225" cy="689163"/>
              </a:xfrm>
              <a:prstGeom prst="rect">
                <a:avLst/>
              </a:prstGeom>
              <a:blipFill>
                <a:blip r:embed="rId4"/>
                <a:stretch>
                  <a:fillRect/>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0988582B-7C27-410D-B139-8BFB16CFBC40}"/>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4558" t="1424" r="12655" b="7413"/>
          <a:stretch/>
        </p:blipFill>
        <p:spPr>
          <a:xfrm>
            <a:off x="6343825" y="2785062"/>
            <a:ext cx="2800175" cy="4071428"/>
          </a:xfrm>
          <a:prstGeom prst="rect">
            <a:avLst/>
          </a:prstGeom>
        </p:spPr>
      </p:pic>
    </p:spTree>
    <p:extLst>
      <p:ext uri="{BB962C8B-B14F-4D97-AF65-F5344CB8AC3E}">
        <p14:creationId xmlns:p14="http://schemas.microsoft.com/office/powerpoint/2010/main" val="3300607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B43C2E-0DAD-448E-AA77-DFA01F6119B8}"/>
              </a:ext>
            </a:extLst>
          </p:cNvPr>
          <p:cNvSpPr>
            <a:spLocks noGrp="1"/>
          </p:cNvSpPr>
          <p:nvPr>
            <p:ph type="title"/>
          </p:nvPr>
        </p:nvSpPr>
        <p:spPr>
          <a:xfrm>
            <a:off x="2317928" y="0"/>
            <a:ext cx="6480720" cy="620688"/>
          </a:xfrm>
        </p:spPr>
        <p:txBody>
          <a:bodyPr/>
          <a:lstStyle/>
          <a:p>
            <a:pPr>
              <a:lnSpc>
                <a:spcPct val="150000"/>
              </a:lnSpc>
            </a:pPr>
            <a:r>
              <a:rPr lang="zh-CN" altLang="en-US" dirty="0"/>
              <a:t>定压式容积节流调速回路</a:t>
            </a:r>
            <a:endParaRPr lang="en-US" altLang="zh-CN" dirty="0"/>
          </a:p>
        </p:txBody>
      </p:sp>
      <p:pic>
        <p:nvPicPr>
          <p:cNvPr id="5" name="图片 4">
            <a:extLst>
              <a:ext uri="{FF2B5EF4-FFF2-40B4-BE49-F238E27FC236}">
                <a16:creationId xmlns:a16="http://schemas.microsoft.com/office/drawing/2014/main" id="{C320B1DE-E456-4763-836A-94C38CFBB4AA}"/>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5000"/>
                    </a14:imgEffect>
                  </a14:imgLayer>
                </a14:imgProps>
              </a:ext>
              <a:ext uri="{28A0092B-C50C-407E-A947-70E740481C1C}">
                <a14:useLocalDpi xmlns:a14="http://schemas.microsoft.com/office/drawing/2010/main" val="0"/>
              </a:ext>
            </a:extLst>
          </a:blip>
          <a:srcRect l="6467" r="2945"/>
          <a:stretch/>
        </p:blipFill>
        <p:spPr>
          <a:xfrm>
            <a:off x="4067944" y="2348880"/>
            <a:ext cx="4888104" cy="4149080"/>
          </a:xfrm>
          <a:prstGeom prst="rect">
            <a:avLst/>
          </a:prstGeom>
        </p:spPr>
      </p:pic>
      <p:pic>
        <p:nvPicPr>
          <p:cNvPr id="7" name="图片 6">
            <a:extLst>
              <a:ext uri="{FF2B5EF4-FFF2-40B4-BE49-F238E27FC236}">
                <a16:creationId xmlns:a16="http://schemas.microsoft.com/office/drawing/2014/main" id="{61276C21-EA6E-4229-AEA2-7CBA26F0D5B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4558" t="1424" r="12655" b="7413"/>
          <a:stretch/>
        </p:blipFill>
        <p:spPr>
          <a:xfrm>
            <a:off x="539552" y="1787911"/>
            <a:ext cx="3334798" cy="4848765"/>
          </a:xfrm>
          <a:prstGeom prst="rect">
            <a:avLst/>
          </a:prstGeom>
        </p:spPr>
      </p:pic>
      <p:sp>
        <p:nvSpPr>
          <p:cNvPr id="8" name="矩形 7">
            <a:extLst>
              <a:ext uri="{FF2B5EF4-FFF2-40B4-BE49-F238E27FC236}">
                <a16:creationId xmlns:a16="http://schemas.microsoft.com/office/drawing/2014/main" id="{02A45A28-74D2-46D7-ACD1-45BA38C06C10}"/>
              </a:ext>
            </a:extLst>
          </p:cNvPr>
          <p:cNvSpPr/>
          <p:nvPr/>
        </p:nvSpPr>
        <p:spPr>
          <a:xfrm>
            <a:off x="320489" y="764704"/>
            <a:ext cx="8503021" cy="481863"/>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这种回路最宜用在负载变化不大的中、小功率场合如机床进给系统等处。</a:t>
            </a:r>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5235970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5C5975-B86B-46A1-9112-019A39BEA9D9}"/>
              </a:ext>
            </a:extLst>
          </p:cNvPr>
          <p:cNvSpPr>
            <a:spLocks noGrp="1"/>
          </p:cNvSpPr>
          <p:nvPr>
            <p:ph type="title"/>
          </p:nvPr>
        </p:nvSpPr>
        <p:spPr>
          <a:xfrm>
            <a:off x="2195736" y="0"/>
            <a:ext cx="6480720" cy="620688"/>
          </a:xfrm>
        </p:spPr>
        <p:txBody>
          <a:bodyPr/>
          <a:lstStyle/>
          <a:p>
            <a:r>
              <a:rPr lang="zh-CN" altLang="en-US" dirty="0"/>
              <a:t>变压式容积节流调速回路</a:t>
            </a:r>
          </a:p>
        </p:txBody>
      </p:sp>
      <p:sp>
        <p:nvSpPr>
          <p:cNvPr id="3" name="内容占位符 2">
            <a:extLst>
              <a:ext uri="{FF2B5EF4-FFF2-40B4-BE49-F238E27FC236}">
                <a16:creationId xmlns:a16="http://schemas.microsoft.com/office/drawing/2014/main" id="{A73EF735-C5A2-40A3-8CCA-045D686ADD29}"/>
              </a:ext>
            </a:extLst>
          </p:cNvPr>
          <p:cNvSpPr>
            <a:spLocks noGrp="1"/>
          </p:cNvSpPr>
          <p:nvPr>
            <p:ph idx="1"/>
          </p:nvPr>
        </p:nvSpPr>
        <p:spPr>
          <a:xfrm>
            <a:off x="251520" y="764704"/>
            <a:ext cx="2232248" cy="864096"/>
          </a:xfrm>
        </p:spPr>
        <p:txBody>
          <a:bodyPr/>
          <a:lstStyle/>
          <a:p>
            <a:pPr>
              <a:lnSpc>
                <a:spcPct val="150000"/>
              </a:lnSpc>
            </a:pPr>
            <a:r>
              <a:rPr lang="zh-CN" altLang="en-US" dirty="0"/>
              <a:t>工作原理</a:t>
            </a:r>
            <a:endParaRPr lang="en-US" altLang="zh-CN" dirty="0"/>
          </a:p>
        </p:txBody>
      </p:sp>
      <p:pic>
        <p:nvPicPr>
          <p:cNvPr id="5" name="图片 4">
            <a:extLst>
              <a:ext uri="{FF2B5EF4-FFF2-40B4-BE49-F238E27FC236}">
                <a16:creationId xmlns:a16="http://schemas.microsoft.com/office/drawing/2014/main" id="{06CDC49C-7D64-4F4F-8104-CBCBB90C4A88}"/>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b="11362"/>
          <a:stretch/>
        </p:blipFill>
        <p:spPr>
          <a:xfrm>
            <a:off x="2493293" y="1074037"/>
            <a:ext cx="4742502" cy="5704355"/>
          </a:xfrm>
          <a:prstGeom prst="rect">
            <a:avLst/>
          </a:prstGeom>
          <a:ln>
            <a:noFill/>
            <a:tailEnd type="triangle"/>
          </a:ln>
        </p:spPr>
      </p:pic>
      <p:sp>
        <p:nvSpPr>
          <p:cNvPr id="4" name="任意多边形: 形状 3">
            <a:extLst>
              <a:ext uri="{FF2B5EF4-FFF2-40B4-BE49-F238E27FC236}">
                <a16:creationId xmlns:a16="http://schemas.microsoft.com/office/drawing/2014/main" id="{D5B7676E-94CB-439C-B9A6-475FF081ECD0}"/>
              </a:ext>
            </a:extLst>
          </p:cNvPr>
          <p:cNvSpPr/>
          <p:nvPr/>
        </p:nvSpPr>
        <p:spPr>
          <a:xfrm>
            <a:off x="3100154" y="3845708"/>
            <a:ext cx="1046420" cy="1095460"/>
          </a:xfrm>
          <a:custGeom>
            <a:avLst/>
            <a:gdLst>
              <a:gd name="connsiteX0" fmla="*/ 717177 w 717177"/>
              <a:gd name="connsiteY0" fmla="*/ 0 h 744071"/>
              <a:gd name="connsiteX1" fmla="*/ 0 w 717177"/>
              <a:gd name="connsiteY1" fmla="*/ 0 h 744071"/>
              <a:gd name="connsiteX2" fmla="*/ 0 w 717177"/>
              <a:gd name="connsiteY2" fmla="*/ 744071 h 744071"/>
              <a:gd name="connsiteX3" fmla="*/ 107577 w 717177"/>
              <a:gd name="connsiteY3" fmla="*/ 744071 h 744071"/>
            </a:gdLst>
            <a:ahLst/>
            <a:cxnLst>
              <a:cxn ang="0">
                <a:pos x="connsiteX0" y="connsiteY0"/>
              </a:cxn>
              <a:cxn ang="0">
                <a:pos x="connsiteX1" y="connsiteY1"/>
              </a:cxn>
              <a:cxn ang="0">
                <a:pos x="connsiteX2" y="connsiteY2"/>
              </a:cxn>
              <a:cxn ang="0">
                <a:pos x="connsiteX3" y="connsiteY3"/>
              </a:cxn>
            </a:cxnLst>
            <a:rect l="l" t="t" r="r" b="b"/>
            <a:pathLst>
              <a:path w="717177" h="744071">
                <a:moveTo>
                  <a:pt x="717177" y="0"/>
                </a:moveTo>
                <a:lnTo>
                  <a:pt x="0" y="0"/>
                </a:lnTo>
                <a:lnTo>
                  <a:pt x="0" y="744071"/>
                </a:lnTo>
                <a:lnTo>
                  <a:pt x="107577" y="744071"/>
                </a:lnTo>
              </a:path>
            </a:pathLst>
          </a:custGeom>
          <a:noFill/>
          <a:ln w="28575">
            <a:solidFill>
              <a:schemeClr val="accent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矩形 6">
            <a:extLst>
              <a:ext uri="{FF2B5EF4-FFF2-40B4-BE49-F238E27FC236}">
                <a16:creationId xmlns:a16="http://schemas.microsoft.com/office/drawing/2014/main" id="{9B010E56-30E5-4534-991C-A0C33084327B}"/>
              </a:ext>
            </a:extLst>
          </p:cNvPr>
          <p:cNvSpPr/>
          <p:nvPr/>
        </p:nvSpPr>
        <p:spPr>
          <a:xfrm>
            <a:off x="1759275" y="5038867"/>
            <a:ext cx="1107996"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稳流量泵</a:t>
            </a:r>
          </a:p>
        </p:txBody>
      </p:sp>
      <p:sp>
        <p:nvSpPr>
          <p:cNvPr id="9" name="矩形 8">
            <a:extLst>
              <a:ext uri="{FF2B5EF4-FFF2-40B4-BE49-F238E27FC236}">
                <a16:creationId xmlns:a16="http://schemas.microsoft.com/office/drawing/2014/main" id="{EB56EBFB-06B8-433C-84AE-E362B964AB7A}"/>
              </a:ext>
            </a:extLst>
          </p:cNvPr>
          <p:cNvSpPr/>
          <p:nvPr/>
        </p:nvSpPr>
        <p:spPr>
          <a:xfrm>
            <a:off x="367385" y="2892447"/>
            <a:ext cx="3531736"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节流阀控制着进入液压缸的流量</a:t>
            </a:r>
          </a:p>
        </p:txBody>
      </p:sp>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0AFE3352-D5FB-416D-9BC8-061B8D2F7EA6}"/>
                  </a:ext>
                </a:extLst>
              </p:cNvPr>
              <p:cNvSpPr/>
              <p:nvPr/>
            </p:nvSpPr>
            <p:spPr>
              <a:xfrm>
                <a:off x="210860" y="5842745"/>
                <a:ext cx="3404458" cy="394147"/>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变量泵输出流量</a:t>
                </a:r>
                <a14:m>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a:latin typeface="Cambria Math" panose="02040503050406030204" pitchFamily="18" charset="0"/>
                            <a:ea typeface="黑体" panose="02010609060101010101" pitchFamily="49" charset="-122"/>
                          </a:rPr>
                          <m:t>𝑞</m:t>
                        </m:r>
                      </m:e>
                      <m:sub>
                        <m:r>
                          <a:rPr lang="en-US" altLang="zh-CN">
                            <a:latin typeface="Cambria Math" panose="02040503050406030204" pitchFamily="18" charset="0"/>
                            <a:ea typeface="黑体" panose="02010609060101010101" pitchFamily="49" charset="-122"/>
                          </a:rPr>
                          <m:t>𝑝</m:t>
                        </m:r>
                      </m:sub>
                    </m:sSub>
                  </m:oMath>
                </a14:m>
                <a:r>
                  <a:rPr lang="zh-CN" altLang="en-US" dirty="0">
                    <a:latin typeface="黑体" panose="02010609060101010101" pitchFamily="49" charset="-122"/>
                    <a:ea typeface="黑体" panose="02010609060101010101" pitchFamily="49" charset="-122"/>
                  </a:rPr>
                  <a:t>自动和</a:t>
                </a:r>
                <a14:m>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a:latin typeface="Cambria Math" panose="02040503050406030204" pitchFamily="18" charset="0"/>
                            <a:ea typeface="黑体" panose="02010609060101010101" pitchFamily="49" charset="-122"/>
                          </a:rPr>
                          <m:t>𝑞</m:t>
                        </m:r>
                      </m:e>
                      <m:sub>
                        <m:r>
                          <a:rPr lang="en-US" altLang="zh-CN">
                            <a:latin typeface="Cambria Math" panose="02040503050406030204" pitchFamily="18" charset="0"/>
                            <a:ea typeface="黑体" panose="02010609060101010101" pitchFamily="49" charset="-122"/>
                          </a:rPr>
                          <m:t>1</m:t>
                        </m:r>
                      </m:sub>
                    </m:sSub>
                  </m:oMath>
                </a14:m>
                <a:r>
                  <a:rPr lang="zh-CN" altLang="en-US" dirty="0">
                    <a:latin typeface="黑体" panose="02010609060101010101" pitchFamily="49" charset="-122"/>
                    <a:ea typeface="黑体" panose="02010609060101010101" pitchFamily="49" charset="-122"/>
                  </a:rPr>
                  <a:t>适应</a:t>
                </a:r>
              </a:p>
            </p:txBody>
          </p:sp>
        </mc:Choice>
        <mc:Fallback xmlns="">
          <p:sp>
            <p:nvSpPr>
              <p:cNvPr id="10" name="矩形 9">
                <a:extLst>
                  <a:ext uri="{FF2B5EF4-FFF2-40B4-BE49-F238E27FC236}">
                    <a16:creationId xmlns:a16="http://schemas.microsoft.com/office/drawing/2014/main" id="{0AFE3352-D5FB-416D-9BC8-061B8D2F7EA6}"/>
                  </a:ext>
                </a:extLst>
              </p:cNvPr>
              <p:cNvSpPr>
                <a:spLocks noRot="1" noChangeAspect="1" noMove="1" noResize="1" noEditPoints="1" noAdjustHandles="1" noChangeArrowheads="1" noChangeShapeType="1" noTextEdit="1"/>
              </p:cNvSpPr>
              <p:nvPr/>
            </p:nvSpPr>
            <p:spPr>
              <a:xfrm>
                <a:off x="210860" y="5842745"/>
                <a:ext cx="3404458" cy="394147"/>
              </a:xfrm>
              <a:prstGeom prst="rect">
                <a:avLst/>
              </a:prstGeom>
              <a:blipFill>
                <a:blip r:embed="rId4"/>
                <a:stretch>
                  <a:fillRect l="-1613" t="-12308" r="-896" b="-12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2909169B-67EB-45B1-ADED-9DCDC973E314}"/>
                  </a:ext>
                </a:extLst>
              </p:cNvPr>
              <p:cNvSpPr/>
              <p:nvPr/>
            </p:nvSpPr>
            <p:spPr>
              <a:xfrm>
                <a:off x="261335" y="3949828"/>
                <a:ext cx="2723642" cy="951030"/>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当</a:t>
                </a:r>
                <a14:m>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a:latin typeface="Cambria Math" panose="02040503050406030204" pitchFamily="18" charset="0"/>
                            <a:ea typeface="黑体" panose="02010609060101010101" pitchFamily="49" charset="-122"/>
                          </a:rPr>
                          <m:t>𝑞</m:t>
                        </m:r>
                      </m:e>
                      <m:sub>
                        <m:r>
                          <a:rPr lang="en-US" altLang="zh-CN">
                            <a:latin typeface="Cambria Math" panose="02040503050406030204" pitchFamily="18" charset="0"/>
                            <a:ea typeface="黑体" panose="02010609060101010101" pitchFamily="49" charset="-122"/>
                          </a:rPr>
                          <m:t>𝑝</m:t>
                        </m:r>
                      </m:sub>
                    </m:sSub>
                    <m:r>
                      <a:rPr lang="en-US" altLang="zh-CN">
                        <a:latin typeface="Cambria Math" panose="02040503050406030204" pitchFamily="18" charset="0"/>
                        <a:ea typeface="黑体" panose="02010609060101010101" pitchFamily="49" charset="-122"/>
                      </a:rPr>
                      <m:t>&gt;</m:t>
                    </m:r>
                    <m:sSub>
                      <m:sSubPr>
                        <m:ctrlPr>
                          <a:rPr lang="en-US" altLang="zh-CN" i="1">
                            <a:latin typeface="Cambria Math" panose="02040503050406030204" pitchFamily="18" charset="0"/>
                            <a:ea typeface="黑体" panose="02010609060101010101" pitchFamily="49" charset="-122"/>
                          </a:rPr>
                        </m:ctrlPr>
                      </m:sSubPr>
                      <m:e>
                        <m:r>
                          <a:rPr lang="en-US" altLang="zh-CN">
                            <a:latin typeface="Cambria Math" panose="02040503050406030204" pitchFamily="18" charset="0"/>
                            <a:ea typeface="黑体" panose="02010609060101010101" pitchFamily="49" charset="-122"/>
                          </a:rPr>
                          <m:t>𝑞</m:t>
                        </m:r>
                      </m:e>
                      <m:sub>
                        <m:r>
                          <a:rPr lang="en-US" altLang="zh-CN">
                            <a:latin typeface="Cambria Math" panose="02040503050406030204" pitchFamily="18" charset="0"/>
                            <a:ea typeface="黑体" panose="02010609060101010101" pitchFamily="49" charset="-122"/>
                          </a:rPr>
                          <m:t>1</m:t>
                        </m:r>
                      </m:sub>
                    </m:sSub>
                    <m:r>
                      <a:rPr lang="zh-CN" altLang="en-US">
                        <a:latin typeface="Cambria Math" panose="02040503050406030204" pitchFamily="18" charset="0"/>
                        <a:ea typeface="黑体" panose="02010609060101010101" pitchFamily="49" charset="-122"/>
                      </a:rPr>
                      <m:t>时</m:t>
                    </m:r>
                  </m:oMath>
                </a14:m>
                <a:r>
                  <a:rPr lang="zh-CN" altLang="en-US" dirty="0">
                    <a:latin typeface="黑体" panose="02010609060101010101" pitchFamily="49" charset="-122"/>
                    <a:ea typeface="黑体" panose="02010609060101010101" pitchFamily="49" charset="-122"/>
                  </a:rPr>
                  <a:t>，泵压力上升，柱塞推动定子向右，供油减少</a:t>
                </a:r>
              </a:p>
            </p:txBody>
          </p:sp>
        </mc:Choice>
        <mc:Fallback xmlns="">
          <p:sp>
            <p:nvSpPr>
              <p:cNvPr id="11" name="矩形 10">
                <a:extLst>
                  <a:ext uri="{FF2B5EF4-FFF2-40B4-BE49-F238E27FC236}">
                    <a16:creationId xmlns:a16="http://schemas.microsoft.com/office/drawing/2014/main" id="{2909169B-67EB-45B1-ADED-9DCDC973E314}"/>
                  </a:ext>
                </a:extLst>
              </p:cNvPr>
              <p:cNvSpPr>
                <a:spLocks noRot="1" noChangeAspect="1" noMove="1" noResize="1" noEditPoints="1" noAdjustHandles="1" noChangeArrowheads="1" noChangeShapeType="1" noTextEdit="1"/>
              </p:cNvSpPr>
              <p:nvPr/>
            </p:nvSpPr>
            <p:spPr>
              <a:xfrm>
                <a:off x="261335" y="3949828"/>
                <a:ext cx="2723642" cy="951030"/>
              </a:xfrm>
              <a:prstGeom prst="rect">
                <a:avLst/>
              </a:prstGeom>
              <a:blipFill>
                <a:blip r:embed="rId5"/>
                <a:stretch>
                  <a:fillRect l="-2013" t="-5128" r="-671" b="-8974"/>
                </a:stretch>
              </a:blipFill>
            </p:spPr>
            <p:txBody>
              <a:bodyPr/>
              <a:lstStyle/>
              <a:p>
                <a:r>
                  <a:rPr lang="zh-CN" altLang="en-US">
                    <a:noFill/>
                  </a:rPr>
                  <a:t> </a:t>
                </a:r>
              </a:p>
            </p:txBody>
          </p:sp>
        </mc:Fallback>
      </mc:AlternateContent>
      <p:sp>
        <p:nvSpPr>
          <p:cNvPr id="12" name="任意多边形: 形状 11">
            <a:extLst>
              <a:ext uri="{FF2B5EF4-FFF2-40B4-BE49-F238E27FC236}">
                <a16:creationId xmlns:a16="http://schemas.microsoft.com/office/drawing/2014/main" id="{DD8C418D-5721-491F-B338-7822FCFE6B45}"/>
              </a:ext>
            </a:extLst>
          </p:cNvPr>
          <p:cNvSpPr/>
          <p:nvPr/>
        </p:nvSpPr>
        <p:spPr>
          <a:xfrm flipH="1">
            <a:off x="4221484" y="3845708"/>
            <a:ext cx="854572" cy="879436"/>
          </a:xfrm>
          <a:custGeom>
            <a:avLst/>
            <a:gdLst>
              <a:gd name="connsiteX0" fmla="*/ 717177 w 717177"/>
              <a:gd name="connsiteY0" fmla="*/ 0 h 744071"/>
              <a:gd name="connsiteX1" fmla="*/ 0 w 717177"/>
              <a:gd name="connsiteY1" fmla="*/ 0 h 744071"/>
              <a:gd name="connsiteX2" fmla="*/ 0 w 717177"/>
              <a:gd name="connsiteY2" fmla="*/ 744071 h 744071"/>
              <a:gd name="connsiteX3" fmla="*/ 107577 w 717177"/>
              <a:gd name="connsiteY3" fmla="*/ 744071 h 744071"/>
            </a:gdLst>
            <a:ahLst/>
            <a:cxnLst>
              <a:cxn ang="0">
                <a:pos x="connsiteX0" y="connsiteY0"/>
              </a:cxn>
              <a:cxn ang="0">
                <a:pos x="connsiteX1" y="connsiteY1"/>
              </a:cxn>
              <a:cxn ang="0">
                <a:pos x="connsiteX2" y="connsiteY2"/>
              </a:cxn>
              <a:cxn ang="0">
                <a:pos x="connsiteX3" y="connsiteY3"/>
              </a:cxn>
            </a:cxnLst>
            <a:rect l="l" t="t" r="r" b="b"/>
            <a:pathLst>
              <a:path w="717177" h="744071">
                <a:moveTo>
                  <a:pt x="717177" y="0"/>
                </a:moveTo>
                <a:lnTo>
                  <a:pt x="0" y="0"/>
                </a:lnTo>
                <a:lnTo>
                  <a:pt x="0" y="744071"/>
                </a:lnTo>
                <a:lnTo>
                  <a:pt x="107577" y="744071"/>
                </a:lnTo>
              </a:path>
            </a:pathLst>
          </a:custGeom>
          <a:noFill/>
          <a:ln w="28575">
            <a:solidFill>
              <a:schemeClr val="accent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6A830530-A523-49A0-8EFD-106B6A7D1F7B}"/>
                  </a:ext>
                </a:extLst>
              </p:cNvPr>
              <p:cNvSpPr/>
              <p:nvPr/>
            </p:nvSpPr>
            <p:spPr>
              <a:xfrm>
                <a:off x="6760407" y="3337281"/>
                <a:ext cx="2418812" cy="948145"/>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当</a:t>
                </a:r>
                <a14:m>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a:latin typeface="Cambria Math" panose="02040503050406030204" pitchFamily="18" charset="0"/>
                            <a:ea typeface="黑体" panose="02010609060101010101" pitchFamily="49" charset="-122"/>
                          </a:rPr>
                          <m:t>𝑞</m:t>
                        </m:r>
                      </m:e>
                      <m:sub>
                        <m:r>
                          <a:rPr lang="en-US" altLang="zh-CN">
                            <a:latin typeface="Cambria Math" panose="02040503050406030204" pitchFamily="18" charset="0"/>
                            <a:ea typeface="黑体" panose="02010609060101010101" pitchFamily="49" charset="-122"/>
                          </a:rPr>
                          <m:t>𝑝</m:t>
                        </m:r>
                      </m:sub>
                    </m:sSub>
                    <m:r>
                      <a:rPr lang="en-US" altLang="zh-CN">
                        <a:latin typeface="Cambria Math" panose="02040503050406030204" pitchFamily="18" charset="0"/>
                        <a:ea typeface="黑体" panose="02010609060101010101" pitchFamily="49" charset="-122"/>
                      </a:rPr>
                      <m:t>&lt;</m:t>
                    </m:r>
                    <m:sSub>
                      <m:sSubPr>
                        <m:ctrlPr>
                          <a:rPr lang="en-US" altLang="zh-CN" i="1">
                            <a:latin typeface="Cambria Math" panose="02040503050406030204" pitchFamily="18" charset="0"/>
                            <a:ea typeface="黑体" panose="02010609060101010101" pitchFamily="49" charset="-122"/>
                          </a:rPr>
                        </m:ctrlPr>
                      </m:sSubPr>
                      <m:e>
                        <m:r>
                          <a:rPr lang="en-US" altLang="zh-CN">
                            <a:latin typeface="Cambria Math" panose="02040503050406030204" pitchFamily="18" charset="0"/>
                            <a:ea typeface="黑体" panose="02010609060101010101" pitchFamily="49" charset="-122"/>
                          </a:rPr>
                          <m:t>𝑞</m:t>
                        </m:r>
                      </m:e>
                      <m:sub>
                        <m:r>
                          <a:rPr lang="en-US" altLang="zh-CN">
                            <a:latin typeface="Cambria Math" panose="02040503050406030204" pitchFamily="18" charset="0"/>
                            <a:ea typeface="黑体" panose="02010609060101010101" pitchFamily="49" charset="-122"/>
                          </a:rPr>
                          <m:t>1</m:t>
                        </m:r>
                      </m:sub>
                    </m:sSub>
                  </m:oMath>
                </a14:m>
                <a:r>
                  <a:rPr lang="zh-CN" altLang="en-US" dirty="0">
                    <a:latin typeface="黑体" panose="02010609060101010101" pitchFamily="49" charset="-122"/>
                    <a:ea typeface="黑体" panose="02010609060101010101" pitchFamily="49" charset="-122"/>
                  </a:rPr>
                  <a:t>时，泵压力下降，弹簧推动定子和柱塞向左</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供油增加</a:t>
                </a:r>
              </a:p>
            </p:txBody>
          </p:sp>
        </mc:Choice>
        <mc:Fallback xmlns="">
          <p:sp>
            <p:nvSpPr>
              <p:cNvPr id="13" name="矩形 12">
                <a:extLst>
                  <a:ext uri="{FF2B5EF4-FFF2-40B4-BE49-F238E27FC236}">
                    <a16:creationId xmlns:a16="http://schemas.microsoft.com/office/drawing/2014/main" id="{6A830530-A523-49A0-8EFD-106B6A7D1F7B}"/>
                  </a:ext>
                </a:extLst>
              </p:cNvPr>
              <p:cNvSpPr>
                <a:spLocks noRot="1" noChangeAspect="1" noMove="1" noResize="1" noEditPoints="1" noAdjustHandles="1" noChangeArrowheads="1" noChangeShapeType="1" noTextEdit="1"/>
              </p:cNvSpPr>
              <p:nvPr/>
            </p:nvSpPr>
            <p:spPr>
              <a:xfrm>
                <a:off x="6760407" y="3337281"/>
                <a:ext cx="2418812" cy="948145"/>
              </a:xfrm>
              <a:prstGeom prst="rect">
                <a:avLst/>
              </a:prstGeom>
              <a:blipFill>
                <a:blip r:embed="rId6"/>
                <a:stretch>
                  <a:fillRect l="-2267" t="-5128" b="-8333"/>
                </a:stretch>
              </a:blipFill>
            </p:spPr>
            <p:txBody>
              <a:bodyPr/>
              <a:lstStyle/>
              <a:p>
                <a:r>
                  <a:rPr lang="zh-CN" altLang="en-US">
                    <a:noFill/>
                  </a:rPr>
                  <a:t> </a:t>
                </a:r>
              </a:p>
            </p:txBody>
          </p:sp>
        </mc:Fallback>
      </mc:AlternateContent>
      <p:cxnSp>
        <p:nvCxnSpPr>
          <p:cNvPr id="15" name="直接箭头连接符 14">
            <a:extLst>
              <a:ext uri="{FF2B5EF4-FFF2-40B4-BE49-F238E27FC236}">
                <a16:creationId xmlns:a16="http://schemas.microsoft.com/office/drawing/2014/main" id="{9B405D3D-C864-4C30-B060-5BBF943196E1}"/>
              </a:ext>
            </a:extLst>
          </p:cNvPr>
          <p:cNvCxnSpPr/>
          <p:nvPr/>
        </p:nvCxnSpPr>
        <p:spPr>
          <a:xfrm flipH="1">
            <a:off x="5216935" y="3845708"/>
            <a:ext cx="1443297" cy="104120"/>
          </a:xfrm>
          <a:prstGeom prst="straightConnector1">
            <a:avLst/>
          </a:prstGeom>
          <a:ln w="19050">
            <a:solidFill>
              <a:srgbClr val="3387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60108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8141A4-E3DF-4025-AD1A-4C9B4E0BD801}"/>
              </a:ext>
            </a:extLst>
          </p:cNvPr>
          <p:cNvSpPr>
            <a:spLocks noGrp="1"/>
          </p:cNvSpPr>
          <p:nvPr>
            <p:ph type="title"/>
          </p:nvPr>
        </p:nvSpPr>
        <p:spPr/>
        <p:txBody>
          <a:bodyPr/>
          <a:lstStyle/>
          <a:p>
            <a:r>
              <a:rPr lang="zh-CN" altLang="en-US" dirty="0"/>
              <a:t>容积调速回路</a:t>
            </a:r>
          </a:p>
        </p:txBody>
      </p:sp>
      <p:sp>
        <p:nvSpPr>
          <p:cNvPr id="3" name="内容占位符 2">
            <a:extLst>
              <a:ext uri="{FF2B5EF4-FFF2-40B4-BE49-F238E27FC236}">
                <a16:creationId xmlns:a16="http://schemas.microsoft.com/office/drawing/2014/main" id="{290DED0A-F38B-4992-9AE5-791F1F05CA31}"/>
              </a:ext>
            </a:extLst>
          </p:cNvPr>
          <p:cNvSpPr>
            <a:spLocks noGrp="1"/>
          </p:cNvSpPr>
          <p:nvPr>
            <p:ph idx="1"/>
          </p:nvPr>
        </p:nvSpPr>
        <p:spPr>
          <a:xfrm>
            <a:off x="251520" y="692696"/>
            <a:ext cx="8712968" cy="2055911"/>
          </a:xfrm>
        </p:spPr>
        <p:txBody>
          <a:bodyPr/>
          <a:lstStyle/>
          <a:p>
            <a:pPr lvl="1">
              <a:lnSpc>
                <a:spcPct val="150000"/>
              </a:lnSpc>
            </a:pPr>
            <a:r>
              <a:rPr lang="zh-CN" altLang="en-US" dirty="0"/>
              <a:t>工作原理：通过改变回路中变量泵或变量马达的排量来调节执行元件的运动速度。</a:t>
            </a:r>
            <a:endParaRPr lang="en-US" altLang="zh-CN" dirty="0"/>
          </a:p>
          <a:p>
            <a:pPr lvl="1">
              <a:lnSpc>
                <a:spcPct val="150000"/>
              </a:lnSpc>
            </a:pPr>
            <a:r>
              <a:rPr lang="zh-CN" altLang="en-US" dirty="0"/>
              <a:t>特点：液压泵输出的油液直接进入执行元件，没有溢流损失和节流损失，而且工作压力随负载变化而变化，因此效率高，发热少。</a:t>
            </a:r>
            <a:endParaRPr lang="en-US" altLang="zh-CN" dirty="0"/>
          </a:p>
        </p:txBody>
      </p:sp>
      <p:grpSp>
        <p:nvGrpSpPr>
          <p:cNvPr id="4" name="组合 3">
            <a:extLst>
              <a:ext uri="{FF2B5EF4-FFF2-40B4-BE49-F238E27FC236}">
                <a16:creationId xmlns:a16="http://schemas.microsoft.com/office/drawing/2014/main" id="{2760E095-BE1B-4D41-B1F7-100B54547A3F}"/>
              </a:ext>
            </a:extLst>
          </p:cNvPr>
          <p:cNvGrpSpPr/>
          <p:nvPr/>
        </p:nvGrpSpPr>
        <p:grpSpPr>
          <a:xfrm>
            <a:off x="283461" y="3151133"/>
            <a:ext cx="3728689" cy="3142074"/>
            <a:chOff x="291057" y="4342059"/>
            <a:chExt cx="2692320" cy="2268751"/>
          </a:xfrm>
        </p:grpSpPr>
        <p:grpSp>
          <p:nvGrpSpPr>
            <p:cNvPr id="12" name="组合 11">
              <a:extLst>
                <a:ext uri="{FF2B5EF4-FFF2-40B4-BE49-F238E27FC236}">
                  <a16:creationId xmlns:a16="http://schemas.microsoft.com/office/drawing/2014/main" id="{E9E48BC3-91E9-41A8-86C3-9E1D1503673F}"/>
                </a:ext>
              </a:extLst>
            </p:cNvPr>
            <p:cNvGrpSpPr/>
            <p:nvPr/>
          </p:nvGrpSpPr>
          <p:grpSpPr>
            <a:xfrm>
              <a:off x="291057" y="4831164"/>
              <a:ext cx="1088177" cy="671569"/>
              <a:chOff x="556731" y="4859666"/>
              <a:chExt cx="1482104" cy="914682"/>
            </a:xfrm>
            <a:solidFill>
              <a:schemeClr val="bg1">
                <a:lumMod val="95000"/>
              </a:schemeClr>
            </a:solidFill>
          </p:grpSpPr>
          <p:sp>
            <p:nvSpPr>
              <p:cNvPr id="29" name="矩形 28">
                <a:extLst>
                  <a:ext uri="{FF2B5EF4-FFF2-40B4-BE49-F238E27FC236}">
                    <a16:creationId xmlns:a16="http://schemas.microsoft.com/office/drawing/2014/main" id="{0A232385-C7A8-4B49-A9D2-6D3855962CC0}"/>
                  </a:ext>
                </a:extLst>
              </p:cNvPr>
              <p:cNvSpPr/>
              <p:nvPr/>
            </p:nvSpPr>
            <p:spPr>
              <a:xfrm>
                <a:off x="556731" y="5197084"/>
                <a:ext cx="618787"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nvGrpSpPr>
              <p:cNvPr id="30" name="组合 29">
                <a:extLst>
                  <a:ext uri="{FF2B5EF4-FFF2-40B4-BE49-F238E27FC236}">
                    <a16:creationId xmlns:a16="http://schemas.microsoft.com/office/drawing/2014/main" id="{5FD0FDCB-9C32-4A24-B7C3-847867C83D48}"/>
                  </a:ext>
                </a:extLst>
              </p:cNvPr>
              <p:cNvGrpSpPr/>
              <p:nvPr/>
            </p:nvGrpSpPr>
            <p:grpSpPr>
              <a:xfrm>
                <a:off x="1124151" y="4859666"/>
                <a:ext cx="914684" cy="914682"/>
                <a:chOff x="1475656" y="3911173"/>
                <a:chExt cx="864096" cy="864096"/>
              </a:xfrm>
              <a:grpFill/>
            </p:grpSpPr>
            <p:sp>
              <p:nvSpPr>
                <p:cNvPr id="32" name="椭圆 31">
                  <a:extLst>
                    <a:ext uri="{FF2B5EF4-FFF2-40B4-BE49-F238E27FC236}">
                      <a16:creationId xmlns:a16="http://schemas.microsoft.com/office/drawing/2014/main" id="{4FB5E97F-A7DE-4C8A-872D-98C0741D736D}"/>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sp>
              <p:nvSpPr>
                <p:cNvPr id="33" name="等腰三角形 32">
                  <a:extLst>
                    <a:ext uri="{FF2B5EF4-FFF2-40B4-BE49-F238E27FC236}">
                      <a16:creationId xmlns:a16="http://schemas.microsoft.com/office/drawing/2014/main" id="{20C62D33-16A2-48AB-BB01-F27D810DA489}"/>
                    </a:ext>
                  </a:extLst>
                </p:cNvPr>
                <p:cNvSpPr/>
                <p:nvPr/>
              </p:nvSpPr>
              <p:spPr>
                <a:xfrm>
                  <a:off x="1765075" y="3922351"/>
                  <a:ext cx="285259" cy="223557"/>
                </a:xfrm>
                <a:prstGeom prst="triangle">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grpSp>
        <p:grpSp>
          <p:nvGrpSpPr>
            <p:cNvPr id="16" name="组合 15">
              <a:extLst>
                <a:ext uri="{FF2B5EF4-FFF2-40B4-BE49-F238E27FC236}">
                  <a16:creationId xmlns:a16="http://schemas.microsoft.com/office/drawing/2014/main" id="{776A3D8B-8E73-40C1-94AF-2DBEF5C02F49}"/>
                </a:ext>
              </a:extLst>
            </p:cNvPr>
            <p:cNvGrpSpPr/>
            <p:nvPr/>
          </p:nvGrpSpPr>
          <p:grpSpPr>
            <a:xfrm>
              <a:off x="1936846" y="4831167"/>
              <a:ext cx="1046531" cy="671569"/>
              <a:chOff x="1124151" y="4859667"/>
              <a:chExt cx="1425382" cy="914682"/>
            </a:xfrm>
            <a:solidFill>
              <a:schemeClr val="bg1">
                <a:lumMod val="95000"/>
              </a:schemeClr>
            </a:solidFill>
          </p:grpSpPr>
          <p:sp>
            <p:nvSpPr>
              <p:cNvPr id="24" name="矩形 23">
                <a:extLst>
                  <a:ext uri="{FF2B5EF4-FFF2-40B4-BE49-F238E27FC236}">
                    <a16:creationId xmlns:a16="http://schemas.microsoft.com/office/drawing/2014/main" id="{2EEBE0A3-F1A5-4EE9-A29E-EC0E987EB03C}"/>
                  </a:ext>
                </a:extLst>
              </p:cNvPr>
              <p:cNvSpPr/>
              <p:nvPr/>
            </p:nvSpPr>
            <p:spPr>
              <a:xfrm>
                <a:off x="1930746" y="5197084"/>
                <a:ext cx="618787"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nvGrpSpPr>
              <p:cNvPr id="25" name="组合 24">
                <a:extLst>
                  <a:ext uri="{FF2B5EF4-FFF2-40B4-BE49-F238E27FC236}">
                    <a16:creationId xmlns:a16="http://schemas.microsoft.com/office/drawing/2014/main" id="{19DC11AA-2B91-4D89-9B48-06963957B384}"/>
                  </a:ext>
                </a:extLst>
              </p:cNvPr>
              <p:cNvGrpSpPr/>
              <p:nvPr/>
            </p:nvGrpSpPr>
            <p:grpSpPr>
              <a:xfrm>
                <a:off x="1124151" y="4859667"/>
                <a:ext cx="914684" cy="914682"/>
                <a:chOff x="1475656" y="3911173"/>
                <a:chExt cx="864096" cy="864096"/>
              </a:xfrm>
              <a:grpFill/>
            </p:grpSpPr>
            <p:sp>
              <p:nvSpPr>
                <p:cNvPr id="27" name="椭圆 26">
                  <a:extLst>
                    <a:ext uri="{FF2B5EF4-FFF2-40B4-BE49-F238E27FC236}">
                      <a16:creationId xmlns:a16="http://schemas.microsoft.com/office/drawing/2014/main" id="{08CF97A5-0C3E-450E-A9AB-C5808A4A3B25}"/>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sp>
              <p:nvSpPr>
                <p:cNvPr id="28" name="等腰三角形 27">
                  <a:extLst>
                    <a:ext uri="{FF2B5EF4-FFF2-40B4-BE49-F238E27FC236}">
                      <a16:creationId xmlns:a16="http://schemas.microsoft.com/office/drawing/2014/main" id="{7E04B744-FFE2-4219-A3F0-84DAB40FED77}"/>
                    </a:ext>
                  </a:extLst>
                </p:cNvPr>
                <p:cNvSpPr/>
                <p:nvPr/>
              </p:nvSpPr>
              <p:spPr>
                <a:xfrm flipV="1">
                  <a:off x="1799306" y="3950618"/>
                  <a:ext cx="207476" cy="167021"/>
                </a:xfrm>
                <a:prstGeom prst="triangle">
                  <a:avLst>
                    <a:gd name="adj" fmla="val 50000"/>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grpSp>
        </p:grpSp>
        <p:sp>
          <p:nvSpPr>
            <p:cNvPr id="22" name="任意多边形: 形状 21">
              <a:extLst>
                <a:ext uri="{FF2B5EF4-FFF2-40B4-BE49-F238E27FC236}">
                  <a16:creationId xmlns:a16="http://schemas.microsoft.com/office/drawing/2014/main" id="{79C22884-0A80-4C6C-915F-2890DB171D40}"/>
                </a:ext>
              </a:extLst>
            </p:cNvPr>
            <p:cNvSpPr/>
            <p:nvPr/>
          </p:nvSpPr>
          <p:spPr>
            <a:xfrm>
              <a:off x="1043448" y="4342059"/>
              <a:ext cx="1233630" cy="504056"/>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n w="28575">
                  <a:solidFill>
                    <a:schemeClr val="tx1"/>
                  </a:solidFill>
                </a:ln>
              </a:endParaRPr>
            </a:p>
          </p:txBody>
        </p:sp>
        <p:cxnSp>
          <p:nvCxnSpPr>
            <p:cNvPr id="11" name="直接箭头连接符 10">
              <a:extLst>
                <a:ext uri="{FF2B5EF4-FFF2-40B4-BE49-F238E27FC236}">
                  <a16:creationId xmlns:a16="http://schemas.microsoft.com/office/drawing/2014/main" id="{80DC37FD-5285-4576-A213-781F712CF675}"/>
                </a:ext>
              </a:extLst>
            </p:cNvPr>
            <p:cNvCxnSpPr/>
            <p:nvPr/>
          </p:nvCxnSpPr>
          <p:spPr>
            <a:xfrm flipV="1">
              <a:off x="770308" y="4727182"/>
              <a:ext cx="621708" cy="879533"/>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15" name="直接箭头连接符 14">
              <a:extLst>
                <a:ext uri="{FF2B5EF4-FFF2-40B4-BE49-F238E27FC236}">
                  <a16:creationId xmlns:a16="http://schemas.microsoft.com/office/drawing/2014/main" id="{7DE74C95-D9DB-48C8-894C-A571A1BFD99B}"/>
                </a:ext>
              </a:extLst>
            </p:cNvPr>
            <p:cNvCxnSpPr>
              <a:cxnSpLocks/>
            </p:cNvCxnSpPr>
            <p:nvPr/>
          </p:nvCxnSpPr>
          <p:spPr>
            <a:xfrm flipV="1">
              <a:off x="2028243" y="4727183"/>
              <a:ext cx="592956" cy="879532"/>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56" name="直接箭头连接符 55">
              <a:extLst>
                <a:ext uri="{FF2B5EF4-FFF2-40B4-BE49-F238E27FC236}">
                  <a16:creationId xmlns:a16="http://schemas.microsoft.com/office/drawing/2014/main" id="{7AD9CF15-3FDC-4681-AE6F-D78024097F74}"/>
                </a:ext>
              </a:extLst>
            </p:cNvPr>
            <p:cNvCxnSpPr>
              <a:cxnSpLocks/>
            </p:cNvCxnSpPr>
            <p:nvPr/>
          </p:nvCxnSpPr>
          <p:spPr>
            <a:xfrm flipV="1">
              <a:off x="839925" y="4342059"/>
              <a:ext cx="0" cy="452664"/>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62" name="直接箭头连接符 61">
              <a:extLst>
                <a:ext uri="{FF2B5EF4-FFF2-40B4-BE49-F238E27FC236}">
                  <a16:creationId xmlns:a16="http://schemas.microsoft.com/office/drawing/2014/main" id="{BCFCEAEF-E292-4718-B35B-1185D9469D87}"/>
                </a:ext>
              </a:extLst>
            </p:cNvPr>
            <p:cNvCxnSpPr>
              <a:cxnSpLocks/>
            </p:cNvCxnSpPr>
            <p:nvPr/>
          </p:nvCxnSpPr>
          <p:spPr>
            <a:xfrm>
              <a:off x="2451732" y="4386713"/>
              <a:ext cx="0" cy="422242"/>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09" name="任意多边形: 形状 108">
              <a:extLst>
                <a:ext uri="{FF2B5EF4-FFF2-40B4-BE49-F238E27FC236}">
                  <a16:creationId xmlns:a16="http://schemas.microsoft.com/office/drawing/2014/main" id="{E46D73C0-BEB2-4183-B952-5BE5B0787B0F}"/>
                </a:ext>
              </a:extLst>
            </p:cNvPr>
            <p:cNvSpPr/>
            <p:nvPr/>
          </p:nvSpPr>
          <p:spPr>
            <a:xfrm flipV="1">
              <a:off x="1043448" y="5495868"/>
              <a:ext cx="1233630" cy="397246"/>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n w="28575">
                  <a:solidFill>
                    <a:schemeClr val="tx1"/>
                  </a:solidFill>
                </a:ln>
              </a:endParaRPr>
            </a:p>
          </p:txBody>
        </p:sp>
        <p:sp>
          <p:nvSpPr>
            <p:cNvPr id="114" name="弧形 113">
              <a:extLst>
                <a:ext uri="{FF2B5EF4-FFF2-40B4-BE49-F238E27FC236}">
                  <a16:creationId xmlns:a16="http://schemas.microsoft.com/office/drawing/2014/main" id="{25F16800-BAB9-49D0-BBFE-EFFC7A15C736}"/>
                </a:ext>
              </a:extLst>
            </p:cNvPr>
            <p:cNvSpPr/>
            <p:nvPr/>
          </p:nvSpPr>
          <p:spPr>
            <a:xfrm>
              <a:off x="1063309" y="4829740"/>
              <a:ext cx="454320" cy="671570"/>
            </a:xfrm>
            <a:prstGeom prst="arc">
              <a:avLst>
                <a:gd name="adj1" fmla="val 17283902"/>
                <a:gd name="adj2" fmla="val 4390572"/>
              </a:avLst>
            </a:prstGeom>
            <a:ln w="38100">
              <a:headEnd type="triangle" w="lg" len="lg"/>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ln w="28575">
                  <a:solidFill>
                    <a:schemeClr val="tx1"/>
                  </a:solidFill>
                </a:ln>
              </a:endParaRPr>
            </a:p>
          </p:txBody>
        </p:sp>
        <p:sp>
          <p:nvSpPr>
            <p:cNvPr id="115" name="弧形 114">
              <a:extLst>
                <a:ext uri="{FF2B5EF4-FFF2-40B4-BE49-F238E27FC236}">
                  <a16:creationId xmlns:a16="http://schemas.microsoft.com/office/drawing/2014/main" id="{FB86BFEF-DF94-4F66-A13A-12B892020E90}"/>
                </a:ext>
              </a:extLst>
            </p:cNvPr>
            <p:cNvSpPr/>
            <p:nvPr/>
          </p:nvSpPr>
          <p:spPr>
            <a:xfrm flipH="1" flipV="1">
              <a:off x="1785419" y="4848191"/>
              <a:ext cx="449588" cy="671568"/>
            </a:xfrm>
            <a:prstGeom prst="arc">
              <a:avLst>
                <a:gd name="adj1" fmla="val 17283902"/>
                <a:gd name="adj2" fmla="val 4390572"/>
              </a:avLst>
            </a:prstGeom>
            <a:ln w="38100">
              <a:headEnd type="triangle" w="lg" len="lg"/>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ln w="28575">
                  <a:solidFill>
                    <a:schemeClr val="tx1"/>
                  </a:solidFill>
                </a:ln>
              </a:endParaRPr>
            </a:p>
          </p:txBody>
        </p:sp>
        <p:sp>
          <p:nvSpPr>
            <p:cNvPr id="124" name="Content Placeholder 2">
              <a:extLst>
                <a:ext uri="{FF2B5EF4-FFF2-40B4-BE49-F238E27FC236}">
                  <a16:creationId xmlns:a16="http://schemas.microsoft.com/office/drawing/2014/main" id="{A487A9F9-6E9B-46DA-ADEA-63DD827374CD}"/>
                </a:ext>
              </a:extLst>
            </p:cNvPr>
            <p:cNvSpPr txBox="1">
              <a:spLocks/>
            </p:cNvSpPr>
            <p:nvPr/>
          </p:nvSpPr>
          <p:spPr bwMode="auto">
            <a:xfrm>
              <a:off x="482210" y="6249271"/>
              <a:ext cx="2356105" cy="3615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2000" kern="0" dirty="0">
                  <a:latin typeface="黑体" panose="02010609060101010101" pitchFamily="49" charset="-122"/>
                  <a:ea typeface="黑体" panose="02010609060101010101" pitchFamily="49" charset="-122"/>
                </a:rPr>
                <a:t>泵</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马达式容积调速回路</a:t>
              </a:r>
              <a:endParaRPr lang="en-US" altLang="zh-CN" sz="2000" kern="0" dirty="0">
                <a:latin typeface="黑体" panose="02010609060101010101" pitchFamily="49" charset="-122"/>
                <a:ea typeface="黑体" panose="02010609060101010101" pitchFamily="49" charset="-122"/>
              </a:endParaRPr>
            </a:p>
          </p:txBody>
        </p:sp>
      </p:grpSp>
      <p:grpSp>
        <p:nvGrpSpPr>
          <p:cNvPr id="5" name="组合 4">
            <a:extLst>
              <a:ext uri="{FF2B5EF4-FFF2-40B4-BE49-F238E27FC236}">
                <a16:creationId xmlns:a16="http://schemas.microsoft.com/office/drawing/2014/main" id="{B0D5080A-363A-4584-A35C-5F4513E4BEE0}"/>
              </a:ext>
            </a:extLst>
          </p:cNvPr>
          <p:cNvGrpSpPr/>
          <p:nvPr/>
        </p:nvGrpSpPr>
        <p:grpSpPr>
          <a:xfrm>
            <a:off x="4518416" y="2781978"/>
            <a:ext cx="4109535" cy="3949283"/>
            <a:chOff x="4174027" y="3261055"/>
            <a:chExt cx="3087377" cy="2966984"/>
          </a:xfrm>
        </p:grpSpPr>
        <p:grpSp>
          <p:nvGrpSpPr>
            <p:cNvPr id="65" name="组合 64">
              <a:extLst>
                <a:ext uri="{FF2B5EF4-FFF2-40B4-BE49-F238E27FC236}">
                  <a16:creationId xmlns:a16="http://schemas.microsoft.com/office/drawing/2014/main" id="{1F70008F-03E0-452C-B96A-B6E22FE1D147}"/>
                </a:ext>
              </a:extLst>
            </p:cNvPr>
            <p:cNvGrpSpPr/>
            <p:nvPr/>
          </p:nvGrpSpPr>
          <p:grpSpPr>
            <a:xfrm>
              <a:off x="4174027" y="4593344"/>
              <a:ext cx="1088177" cy="671569"/>
              <a:chOff x="556731" y="4859666"/>
              <a:chExt cx="1482104" cy="914682"/>
            </a:xfrm>
            <a:solidFill>
              <a:schemeClr val="bg1">
                <a:lumMod val="95000"/>
              </a:schemeClr>
            </a:solidFill>
          </p:grpSpPr>
          <p:sp>
            <p:nvSpPr>
              <p:cNvPr id="66" name="矩形 65">
                <a:extLst>
                  <a:ext uri="{FF2B5EF4-FFF2-40B4-BE49-F238E27FC236}">
                    <a16:creationId xmlns:a16="http://schemas.microsoft.com/office/drawing/2014/main" id="{C952EF8D-29A8-4A69-B7BD-F648FDE55649}"/>
                  </a:ext>
                </a:extLst>
              </p:cNvPr>
              <p:cNvSpPr/>
              <p:nvPr/>
            </p:nvSpPr>
            <p:spPr>
              <a:xfrm>
                <a:off x="556731" y="5197084"/>
                <a:ext cx="618787"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nvGrpSpPr>
              <p:cNvPr id="67" name="组合 66">
                <a:extLst>
                  <a:ext uri="{FF2B5EF4-FFF2-40B4-BE49-F238E27FC236}">
                    <a16:creationId xmlns:a16="http://schemas.microsoft.com/office/drawing/2014/main" id="{490F81FE-EF70-4118-AFBB-811B384BF4D9}"/>
                  </a:ext>
                </a:extLst>
              </p:cNvPr>
              <p:cNvGrpSpPr/>
              <p:nvPr/>
            </p:nvGrpSpPr>
            <p:grpSpPr>
              <a:xfrm>
                <a:off x="1124151" y="4859666"/>
                <a:ext cx="914684" cy="914682"/>
                <a:chOff x="1475656" y="3911173"/>
                <a:chExt cx="864096" cy="864096"/>
              </a:xfrm>
              <a:grpFill/>
            </p:grpSpPr>
            <p:sp>
              <p:nvSpPr>
                <p:cNvPr id="69" name="椭圆 68">
                  <a:extLst>
                    <a:ext uri="{FF2B5EF4-FFF2-40B4-BE49-F238E27FC236}">
                      <a16:creationId xmlns:a16="http://schemas.microsoft.com/office/drawing/2014/main" id="{F2D7D564-42E7-464D-B941-13EA3CB601B0}"/>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sp>
              <p:nvSpPr>
                <p:cNvPr id="70" name="等腰三角形 69">
                  <a:extLst>
                    <a:ext uri="{FF2B5EF4-FFF2-40B4-BE49-F238E27FC236}">
                      <a16:creationId xmlns:a16="http://schemas.microsoft.com/office/drawing/2014/main" id="{2A2B70C4-E10F-4FAA-90C0-0238A402EAAE}"/>
                    </a:ext>
                  </a:extLst>
                </p:cNvPr>
                <p:cNvSpPr/>
                <p:nvPr/>
              </p:nvSpPr>
              <p:spPr>
                <a:xfrm>
                  <a:off x="1765075" y="3922351"/>
                  <a:ext cx="285259" cy="223557"/>
                </a:xfrm>
                <a:prstGeom prst="triangle">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grpSp>
        <p:sp>
          <p:nvSpPr>
            <p:cNvPr id="71" name="任意多边形: 形状 70">
              <a:extLst>
                <a:ext uri="{FF2B5EF4-FFF2-40B4-BE49-F238E27FC236}">
                  <a16:creationId xmlns:a16="http://schemas.microsoft.com/office/drawing/2014/main" id="{0B5D46FF-9C1F-4818-AD10-96F8E9128485}"/>
                </a:ext>
              </a:extLst>
            </p:cNvPr>
            <p:cNvSpPr/>
            <p:nvPr/>
          </p:nvSpPr>
          <p:spPr>
            <a:xfrm>
              <a:off x="4682030" y="5537103"/>
              <a:ext cx="488778" cy="222173"/>
            </a:xfrm>
            <a:custGeom>
              <a:avLst/>
              <a:gdLst>
                <a:gd name="connsiteX0" fmla="*/ 0 w 798285"/>
                <a:gd name="connsiteY0" fmla="*/ 0 h 362857"/>
                <a:gd name="connsiteX1" fmla="*/ 0 w 798285"/>
                <a:gd name="connsiteY1" fmla="*/ 362857 h 362857"/>
                <a:gd name="connsiteX2" fmla="*/ 798285 w 798285"/>
                <a:gd name="connsiteY2" fmla="*/ 362857 h 362857"/>
                <a:gd name="connsiteX3" fmla="*/ 798285 w 798285"/>
                <a:gd name="connsiteY3" fmla="*/ 0 h 362857"/>
              </a:gdLst>
              <a:ahLst/>
              <a:cxnLst>
                <a:cxn ang="0">
                  <a:pos x="connsiteX0" y="connsiteY0"/>
                </a:cxn>
                <a:cxn ang="0">
                  <a:pos x="connsiteX1" y="connsiteY1"/>
                </a:cxn>
                <a:cxn ang="0">
                  <a:pos x="connsiteX2" y="connsiteY2"/>
                </a:cxn>
                <a:cxn ang="0">
                  <a:pos x="connsiteX3" y="connsiteY3"/>
                </a:cxn>
              </a:cxnLst>
              <a:rect l="l" t="t" r="r" b="b"/>
              <a:pathLst>
                <a:path w="798285" h="362857">
                  <a:moveTo>
                    <a:pt x="0" y="0"/>
                  </a:moveTo>
                  <a:lnTo>
                    <a:pt x="0" y="362857"/>
                  </a:lnTo>
                  <a:lnTo>
                    <a:pt x="798285" y="362857"/>
                  </a:lnTo>
                  <a:lnTo>
                    <a:pt x="798285" y="0"/>
                  </a:lnTo>
                </a:path>
              </a:pathLst>
            </a:custGeom>
            <a:solidFill>
              <a:schemeClr val="bg1">
                <a:lumMod val="85000"/>
              </a:schemeClr>
            </a:solidFill>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n w="28575">
                  <a:solidFill>
                    <a:schemeClr val="tx1"/>
                  </a:solidFill>
                </a:ln>
              </a:endParaRPr>
            </a:p>
          </p:txBody>
        </p:sp>
        <p:cxnSp>
          <p:nvCxnSpPr>
            <p:cNvPr id="72" name="直接连接符 71">
              <a:extLst>
                <a:ext uri="{FF2B5EF4-FFF2-40B4-BE49-F238E27FC236}">
                  <a16:creationId xmlns:a16="http://schemas.microsoft.com/office/drawing/2014/main" id="{C8478BE7-CAF2-400A-8D2F-1FA68F2B3646}"/>
                </a:ext>
              </a:extLst>
            </p:cNvPr>
            <p:cNvCxnSpPr>
              <a:cxnSpLocks/>
              <a:stCxn id="69" idx="4"/>
            </p:cNvCxnSpPr>
            <p:nvPr/>
          </p:nvCxnSpPr>
          <p:spPr>
            <a:xfrm>
              <a:off x="4926419" y="5264915"/>
              <a:ext cx="0" cy="398435"/>
            </a:xfrm>
            <a:prstGeom prst="line">
              <a:avLst/>
            </a:prstGeom>
          </p:spPr>
          <p:style>
            <a:lnRef idx="3">
              <a:schemeClr val="dk1"/>
            </a:lnRef>
            <a:fillRef idx="0">
              <a:schemeClr val="dk1"/>
            </a:fillRef>
            <a:effectRef idx="2">
              <a:schemeClr val="dk1"/>
            </a:effectRef>
            <a:fontRef idx="minor">
              <a:schemeClr val="tx1"/>
            </a:fontRef>
          </p:style>
        </p:cxnSp>
        <p:sp>
          <p:nvSpPr>
            <p:cNvPr id="79" name="任意多边形: 形状 78">
              <a:extLst>
                <a:ext uri="{FF2B5EF4-FFF2-40B4-BE49-F238E27FC236}">
                  <a16:creationId xmlns:a16="http://schemas.microsoft.com/office/drawing/2014/main" id="{EDC731AD-BAD8-488E-8D0A-5CBFE737290E}"/>
                </a:ext>
              </a:extLst>
            </p:cNvPr>
            <p:cNvSpPr/>
            <p:nvPr/>
          </p:nvSpPr>
          <p:spPr>
            <a:xfrm>
              <a:off x="5792879" y="4515280"/>
              <a:ext cx="488778" cy="222173"/>
            </a:xfrm>
            <a:custGeom>
              <a:avLst/>
              <a:gdLst>
                <a:gd name="connsiteX0" fmla="*/ 0 w 798285"/>
                <a:gd name="connsiteY0" fmla="*/ 0 h 362857"/>
                <a:gd name="connsiteX1" fmla="*/ 0 w 798285"/>
                <a:gd name="connsiteY1" fmla="*/ 362857 h 362857"/>
                <a:gd name="connsiteX2" fmla="*/ 798285 w 798285"/>
                <a:gd name="connsiteY2" fmla="*/ 362857 h 362857"/>
                <a:gd name="connsiteX3" fmla="*/ 798285 w 798285"/>
                <a:gd name="connsiteY3" fmla="*/ 0 h 362857"/>
              </a:gdLst>
              <a:ahLst/>
              <a:cxnLst>
                <a:cxn ang="0">
                  <a:pos x="connsiteX0" y="connsiteY0"/>
                </a:cxn>
                <a:cxn ang="0">
                  <a:pos x="connsiteX1" y="connsiteY1"/>
                </a:cxn>
                <a:cxn ang="0">
                  <a:pos x="connsiteX2" y="connsiteY2"/>
                </a:cxn>
                <a:cxn ang="0">
                  <a:pos x="connsiteX3" y="connsiteY3"/>
                </a:cxn>
              </a:cxnLst>
              <a:rect l="l" t="t" r="r" b="b"/>
              <a:pathLst>
                <a:path w="798285" h="362857">
                  <a:moveTo>
                    <a:pt x="0" y="0"/>
                  </a:moveTo>
                  <a:lnTo>
                    <a:pt x="0" y="362857"/>
                  </a:lnTo>
                  <a:lnTo>
                    <a:pt x="798285" y="362857"/>
                  </a:lnTo>
                  <a:lnTo>
                    <a:pt x="798285" y="0"/>
                  </a:lnTo>
                </a:path>
              </a:pathLst>
            </a:custGeom>
            <a:solidFill>
              <a:schemeClr val="bg1">
                <a:lumMod val="85000"/>
              </a:schemeClr>
            </a:solidFill>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n w="28575">
                  <a:solidFill>
                    <a:schemeClr val="tx1"/>
                  </a:solidFill>
                </a:ln>
              </a:endParaRPr>
            </a:p>
          </p:txBody>
        </p:sp>
        <p:cxnSp>
          <p:nvCxnSpPr>
            <p:cNvPr id="80" name="直接连接符 79">
              <a:extLst>
                <a:ext uri="{FF2B5EF4-FFF2-40B4-BE49-F238E27FC236}">
                  <a16:creationId xmlns:a16="http://schemas.microsoft.com/office/drawing/2014/main" id="{6A61FF7B-63FB-4066-B097-AD626C86F11D}"/>
                </a:ext>
              </a:extLst>
            </p:cNvPr>
            <p:cNvCxnSpPr>
              <a:cxnSpLocks/>
            </p:cNvCxnSpPr>
            <p:nvPr/>
          </p:nvCxnSpPr>
          <p:spPr>
            <a:xfrm>
              <a:off x="6037268" y="3758285"/>
              <a:ext cx="0" cy="868081"/>
            </a:xfrm>
            <a:prstGeom prst="line">
              <a:avLst/>
            </a:prstGeom>
          </p:spPr>
          <p:style>
            <a:lnRef idx="3">
              <a:schemeClr val="dk1"/>
            </a:lnRef>
            <a:fillRef idx="0">
              <a:schemeClr val="dk1"/>
            </a:fillRef>
            <a:effectRef idx="2">
              <a:schemeClr val="dk1"/>
            </a:effectRef>
            <a:fontRef idx="minor">
              <a:schemeClr val="tx1"/>
            </a:fontRef>
          </p:style>
        </p:cxnSp>
        <p:cxnSp>
          <p:nvCxnSpPr>
            <p:cNvPr id="82" name="直接箭头连接符 81">
              <a:extLst>
                <a:ext uri="{FF2B5EF4-FFF2-40B4-BE49-F238E27FC236}">
                  <a16:creationId xmlns:a16="http://schemas.microsoft.com/office/drawing/2014/main" id="{425C52A1-6F97-4230-8D2F-35839D177886}"/>
                </a:ext>
              </a:extLst>
            </p:cNvPr>
            <p:cNvCxnSpPr/>
            <p:nvPr/>
          </p:nvCxnSpPr>
          <p:spPr>
            <a:xfrm flipV="1">
              <a:off x="4653278" y="4489362"/>
              <a:ext cx="621708" cy="879533"/>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cxnSp>
          <p:nvCxnSpPr>
            <p:cNvPr id="86" name="直接箭头连接符 85">
              <a:extLst>
                <a:ext uri="{FF2B5EF4-FFF2-40B4-BE49-F238E27FC236}">
                  <a16:creationId xmlns:a16="http://schemas.microsoft.com/office/drawing/2014/main" id="{D664BA72-9EA7-433D-A255-665D4BCB04CB}"/>
                </a:ext>
              </a:extLst>
            </p:cNvPr>
            <p:cNvCxnSpPr>
              <a:cxnSpLocks/>
            </p:cNvCxnSpPr>
            <p:nvPr/>
          </p:nvCxnSpPr>
          <p:spPr>
            <a:xfrm flipV="1">
              <a:off x="4682030" y="3901449"/>
              <a:ext cx="0" cy="504056"/>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grpSp>
          <p:nvGrpSpPr>
            <p:cNvPr id="94" name="组合 93">
              <a:extLst>
                <a:ext uri="{FF2B5EF4-FFF2-40B4-BE49-F238E27FC236}">
                  <a16:creationId xmlns:a16="http://schemas.microsoft.com/office/drawing/2014/main" id="{6E4E6A92-7088-40CF-AA15-67ACC0E63702}"/>
                </a:ext>
              </a:extLst>
            </p:cNvPr>
            <p:cNvGrpSpPr/>
            <p:nvPr/>
          </p:nvGrpSpPr>
          <p:grpSpPr>
            <a:xfrm>
              <a:off x="4529905" y="3261055"/>
              <a:ext cx="2082781" cy="489303"/>
              <a:chOff x="5451252" y="3420194"/>
              <a:chExt cx="1785898" cy="419557"/>
            </a:xfrm>
          </p:grpSpPr>
          <p:sp>
            <p:nvSpPr>
              <p:cNvPr id="88" name="矩形 87">
                <a:extLst>
                  <a:ext uri="{FF2B5EF4-FFF2-40B4-BE49-F238E27FC236}">
                    <a16:creationId xmlns:a16="http://schemas.microsoft.com/office/drawing/2014/main" id="{2FB8FA40-391C-4F02-AC00-177E049597EC}"/>
                  </a:ext>
                </a:extLst>
              </p:cNvPr>
              <p:cNvSpPr/>
              <p:nvPr/>
            </p:nvSpPr>
            <p:spPr>
              <a:xfrm>
                <a:off x="6029710" y="3420194"/>
                <a:ext cx="170443" cy="41011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89" name="矩形 88">
                <a:extLst>
                  <a:ext uri="{FF2B5EF4-FFF2-40B4-BE49-F238E27FC236}">
                    <a16:creationId xmlns:a16="http://schemas.microsoft.com/office/drawing/2014/main" id="{BAAA3ECA-AAD6-4550-B988-9EE2EBA04746}"/>
                  </a:ext>
                </a:extLst>
              </p:cNvPr>
              <p:cNvSpPr/>
              <p:nvPr/>
            </p:nvSpPr>
            <p:spPr>
              <a:xfrm>
                <a:off x="5451252" y="3422756"/>
                <a:ext cx="1620304" cy="416995"/>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90" name="矩形 89">
                <a:extLst>
                  <a:ext uri="{FF2B5EF4-FFF2-40B4-BE49-F238E27FC236}">
                    <a16:creationId xmlns:a16="http://schemas.microsoft.com/office/drawing/2014/main" id="{CDB2B18A-00EB-4B32-8B14-1832FD795D0C}"/>
                  </a:ext>
                </a:extLst>
              </p:cNvPr>
              <p:cNvSpPr/>
              <p:nvPr/>
            </p:nvSpPr>
            <p:spPr>
              <a:xfrm>
                <a:off x="6199907" y="3591724"/>
                <a:ext cx="1037243" cy="6705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grpSp>
        <p:cxnSp>
          <p:nvCxnSpPr>
            <p:cNvPr id="92" name="直接连接符 91">
              <a:extLst>
                <a:ext uri="{FF2B5EF4-FFF2-40B4-BE49-F238E27FC236}">
                  <a16:creationId xmlns:a16="http://schemas.microsoft.com/office/drawing/2014/main" id="{FC701F03-73B2-4DE7-A548-35E0CC73EE02}"/>
                </a:ext>
              </a:extLst>
            </p:cNvPr>
            <p:cNvCxnSpPr>
              <a:cxnSpLocks/>
              <a:endCxn id="70" idx="0"/>
            </p:cNvCxnSpPr>
            <p:nvPr/>
          </p:nvCxnSpPr>
          <p:spPr>
            <a:xfrm>
              <a:off x="4926419" y="3758285"/>
              <a:ext cx="0" cy="843746"/>
            </a:xfrm>
            <a:prstGeom prst="line">
              <a:avLst/>
            </a:prstGeom>
          </p:spPr>
          <p:style>
            <a:lnRef idx="3">
              <a:schemeClr val="dk1"/>
            </a:lnRef>
            <a:fillRef idx="0">
              <a:schemeClr val="dk1"/>
            </a:fillRef>
            <a:effectRef idx="2">
              <a:schemeClr val="dk1"/>
            </a:effectRef>
            <a:fontRef idx="minor">
              <a:schemeClr val="tx1"/>
            </a:fontRef>
          </p:style>
        </p:cxnSp>
        <p:sp>
          <p:nvSpPr>
            <p:cNvPr id="116" name="弧形 115">
              <a:extLst>
                <a:ext uri="{FF2B5EF4-FFF2-40B4-BE49-F238E27FC236}">
                  <a16:creationId xmlns:a16="http://schemas.microsoft.com/office/drawing/2014/main" id="{888B5EE9-21DF-44F1-A2F3-D49C1590DD0A}"/>
                </a:ext>
              </a:extLst>
            </p:cNvPr>
            <p:cNvSpPr/>
            <p:nvPr/>
          </p:nvSpPr>
          <p:spPr>
            <a:xfrm>
              <a:off x="4949815" y="4602030"/>
              <a:ext cx="454320" cy="671570"/>
            </a:xfrm>
            <a:prstGeom prst="arc">
              <a:avLst>
                <a:gd name="adj1" fmla="val 17283902"/>
                <a:gd name="adj2" fmla="val 4390572"/>
              </a:avLst>
            </a:prstGeom>
            <a:ln w="38100">
              <a:headEnd type="triangle" w="lg" len="lg"/>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ln w="28575">
                  <a:solidFill>
                    <a:schemeClr val="tx1"/>
                  </a:solidFill>
                </a:ln>
              </a:endParaRPr>
            </a:p>
          </p:txBody>
        </p:sp>
        <p:cxnSp>
          <p:nvCxnSpPr>
            <p:cNvPr id="117" name="直接箭头连接符 116">
              <a:extLst>
                <a:ext uri="{FF2B5EF4-FFF2-40B4-BE49-F238E27FC236}">
                  <a16:creationId xmlns:a16="http://schemas.microsoft.com/office/drawing/2014/main" id="{7934CD7D-1A83-46E1-8931-34FC83C26C90}"/>
                </a:ext>
              </a:extLst>
            </p:cNvPr>
            <p:cNvCxnSpPr>
              <a:cxnSpLocks/>
            </p:cNvCxnSpPr>
            <p:nvPr/>
          </p:nvCxnSpPr>
          <p:spPr>
            <a:xfrm flipH="1">
              <a:off x="6757348" y="3500202"/>
              <a:ext cx="504056" cy="0"/>
            </a:xfrm>
            <a:prstGeom prst="straightConnector1">
              <a:avLst/>
            </a:prstGeom>
            <a:ln w="38100">
              <a:headEnd type="triangle" w="lg" len="lg"/>
              <a:tailEnd type="none" w="lg" len="lg"/>
            </a:ln>
          </p:spPr>
          <p:style>
            <a:lnRef idx="2">
              <a:schemeClr val="dk1"/>
            </a:lnRef>
            <a:fillRef idx="0">
              <a:schemeClr val="dk1"/>
            </a:fillRef>
            <a:effectRef idx="1">
              <a:schemeClr val="dk1"/>
            </a:effectRef>
            <a:fontRef idx="minor">
              <a:schemeClr val="tx1"/>
            </a:fontRef>
          </p:style>
        </p:cxnSp>
        <p:cxnSp>
          <p:nvCxnSpPr>
            <p:cNvPr id="121" name="直接箭头连接符 120">
              <a:extLst>
                <a:ext uri="{FF2B5EF4-FFF2-40B4-BE49-F238E27FC236}">
                  <a16:creationId xmlns:a16="http://schemas.microsoft.com/office/drawing/2014/main" id="{9988055E-63F1-49C6-B19E-284D15FD857E}"/>
                </a:ext>
              </a:extLst>
            </p:cNvPr>
            <p:cNvCxnSpPr>
              <a:cxnSpLocks/>
            </p:cNvCxnSpPr>
            <p:nvPr/>
          </p:nvCxnSpPr>
          <p:spPr>
            <a:xfrm>
              <a:off x="6252326" y="3919045"/>
              <a:ext cx="0" cy="468864"/>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sp>
          <p:nvSpPr>
            <p:cNvPr id="125" name="Content Placeholder 2">
              <a:extLst>
                <a:ext uri="{FF2B5EF4-FFF2-40B4-BE49-F238E27FC236}">
                  <a16:creationId xmlns:a16="http://schemas.microsoft.com/office/drawing/2014/main" id="{C7063432-F86A-430F-9D0D-AE72022991F0}"/>
                </a:ext>
              </a:extLst>
            </p:cNvPr>
            <p:cNvSpPr txBox="1">
              <a:spLocks/>
            </p:cNvSpPr>
            <p:nvPr/>
          </p:nvSpPr>
          <p:spPr bwMode="auto">
            <a:xfrm>
              <a:off x="4400603" y="5866500"/>
              <a:ext cx="2356105" cy="3615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2000" kern="0" dirty="0">
                  <a:latin typeface="黑体" panose="02010609060101010101" pitchFamily="49" charset="-122"/>
                  <a:ea typeface="黑体" panose="02010609060101010101" pitchFamily="49" charset="-122"/>
                </a:rPr>
                <a:t>泵</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缸式容积调速回路</a:t>
              </a:r>
              <a:endParaRPr lang="en-US" altLang="zh-CN" sz="2000" kern="0" dirty="0">
                <a:latin typeface="黑体" panose="02010609060101010101" pitchFamily="49" charset="-122"/>
                <a:ea typeface="黑体" panose="02010609060101010101" pitchFamily="49" charset="-122"/>
              </a:endParaRPr>
            </a:p>
          </p:txBody>
        </p:sp>
      </p:grpSp>
      <p:cxnSp>
        <p:nvCxnSpPr>
          <p:cNvPr id="126" name="直接箭头连接符 125">
            <a:extLst>
              <a:ext uri="{FF2B5EF4-FFF2-40B4-BE49-F238E27FC236}">
                <a16:creationId xmlns:a16="http://schemas.microsoft.com/office/drawing/2014/main" id="{196152E4-0ECC-462E-A319-BA5C92A470AB}"/>
              </a:ext>
            </a:extLst>
          </p:cNvPr>
          <p:cNvCxnSpPr>
            <a:cxnSpLocks/>
          </p:cNvCxnSpPr>
          <p:nvPr/>
        </p:nvCxnSpPr>
        <p:spPr>
          <a:xfrm>
            <a:off x="7000899" y="5602536"/>
            <a:ext cx="729058" cy="0"/>
          </a:xfrm>
          <a:prstGeom prst="straightConnector1">
            <a:avLst/>
          </a:prstGeom>
          <a:ln>
            <a:solidFill>
              <a:srgbClr val="C00000"/>
            </a:solidFill>
            <a:tailEnd type="triangle"/>
          </a:ln>
        </p:spPr>
        <p:style>
          <a:lnRef idx="3">
            <a:schemeClr val="accent2"/>
          </a:lnRef>
          <a:fillRef idx="0">
            <a:schemeClr val="accent2"/>
          </a:fillRef>
          <a:effectRef idx="2">
            <a:schemeClr val="accent2"/>
          </a:effectRef>
          <a:fontRef idx="minor">
            <a:schemeClr val="tx1"/>
          </a:fontRef>
        </p:style>
      </p:cxnSp>
      <p:cxnSp>
        <p:nvCxnSpPr>
          <p:cNvPr id="129" name="直接箭头连接符 128">
            <a:extLst>
              <a:ext uri="{FF2B5EF4-FFF2-40B4-BE49-F238E27FC236}">
                <a16:creationId xmlns:a16="http://schemas.microsoft.com/office/drawing/2014/main" id="{FDA8B449-2342-46C8-BB97-73B26815005C}"/>
              </a:ext>
            </a:extLst>
          </p:cNvPr>
          <p:cNvCxnSpPr>
            <a:cxnSpLocks/>
          </p:cNvCxnSpPr>
          <p:nvPr/>
        </p:nvCxnSpPr>
        <p:spPr>
          <a:xfrm flipV="1">
            <a:off x="7000899" y="5206150"/>
            <a:ext cx="729058" cy="3"/>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sp>
        <p:nvSpPr>
          <p:cNvPr id="132" name="Content Placeholder 2">
            <a:extLst>
              <a:ext uri="{FF2B5EF4-FFF2-40B4-BE49-F238E27FC236}">
                <a16:creationId xmlns:a16="http://schemas.microsoft.com/office/drawing/2014/main" id="{3863792A-33BD-4102-BFE1-EBEF50570994}"/>
              </a:ext>
            </a:extLst>
          </p:cNvPr>
          <p:cNvSpPr txBox="1">
            <a:spLocks/>
          </p:cNvSpPr>
          <p:nvPr/>
        </p:nvSpPr>
        <p:spPr bwMode="auto">
          <a:xfrm>
            <a:off x="7752660" y="5008824"/>
            <a:ext cx="1152927" cy="3615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800" kern="0" dirty="0">
                <a:latin typeface="黑体" panose="02010609060101010101" pitchFamily="49" charset="-122"/>
                <a:ea typeface="黑体" panose="02010609060101010101" pitchFamily="49" charset="-122"/>
              </a:rPr>
              <a:t>控制量</a:t>
            </a:r>
            <a:endParaRPr lang="en-US" altLang="zh-CN" sz="1800" kern="0" dirty="0">
              <a:latin typeface="黑体" panose="02010609060101010101" pitchFamily="49" charset="-122"/>
              <a:ea typeface="黑体" panose="02010609060101010101" pitchFamily="49" charset="-122"/>
            </a:endParaRPr>
          </a:p>
        </p:txBody>
      </p:sp>
      <p:sp>
        <p:nvSpPr>
          <p:cNvPr id="133" name="Content Placeholder 2">
            <a:extLst>
              <a:ext uri="{FF2B5EF4-FFF2-40B4-BE49-F238E27FC236}">
                <a16:creationId xmlns:a16="http://schemas.microsoft.com/office/drawing/2014/main" id="{09EA02AE-BA9A-478F-8D21-14CC8A9085DE}"/>
              </a:ext>
            </a:extLst>
          </p:cNvPr>
          <p:cNvSpPr txBox="1">
            <a:spLocks/>
          </p:cNvSpPr>
          <p:nvPr/>
        </p:nvSpPr>
        <p:spPr bwMode="auto">
          <a:xfrm>
            <a:off x="7654556" y="5421766"/>
            <a:ext cx="1381939" cy="3615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800" kern="0" dirty="0">
                <a:latin typeface="黑体" panose="02010609060101010101" pitchFamily="49" charset="-122"/>
                <a:ea typeface="黑体" panose="02010609060101010101" pitchFamily="49" charset="-122"/>
              </a:rPr>
              <a:t>油液流量</a:t>
            </a:r>
            <a:endParaRPr lang="en-US" altLang="zh-CN" sz="1800" kern="0" dirty="0">
              <a:latin typeface="黑体" panose="02010609060101010101" pitchFamily="49" charset="-122"/>
              <a:ea typeface="黑体" panose="02010609060101010101" pitchFamily="49" charset="-122"/>
            </a:endParaRPr>
          </a:p>
        </p:txBody>
      </p:sp>
      <p:cxnSp>
        <p:nvCxnSpPr>
          <p:cNvPr id="134" name="直接箭头连接符 133">
            <a:extLst>
              <a:ext uri="{FF2B5EF4-FFF2-40B4-BE49-F238E27FC236}">
                <a16:creationId xmlns:a16="http://schemas.microsoft.com/office/drawing/2014/main" id="{2F2076B2-830D-41FF-BF07-C4A0C3018CDC}"/>
              </a:ext>
            </a:extLst>
          </p:cNvPr>
          <p:cNvCxnSpPr>
            <a:cxnSpLocks/>
          </p:cNvCxnSpPr>
          <p:nvPr/>
        </p:nvCxnSpPr>
        <p:spPr>
          <a:xfrm>
            <a:off x="7000899" y="6027051"/>
            <a:ext cx="729058" cy="0"/>
          </a:xfrm>
          <a:prstGeom prst="straightConnector1">
            <a:avLst/>
          </a:prstGeom>
          <a:ln>
            <a:solidFill>
              <a:schemeClr val="tx1"/>
            </a:solidFill>
            <a:tailEnd type="triangle"/>
          </a:ln>
        </p:spPr>
        <p:style>
          <a:lnRef idx="3">
            <a:schemeClr val="accent2"/>
          </a:lnRef>
          <a:fillRef idx="0">
            <a:schemeClr val="accent2"/>
          </a:fillRef>
          <a:effectRef idx="2">
            <a:schemeClr val="accent2"/>
          </a:effectRef>
          <a:fontRef idx="minor">
            <a:schemeClr val="tx1"/>
          </a:fontRef>
        </p:style>
      </p:cxnSp>
      <p:sp>
        <p:nvSpPr>
          <p:cNvPr id="135" name="Content Placeholder 2">
            <a:extLst>
              <a:ext uri="{FF2B5EF4-FFF2-40B4-BE49-F238E27FC236}">
                <a16:creationId xmlns:a16="http://schemas.microsoft.com/office/drawing/2014/main" id="{C4DDA70A-5E7E-41EF-AB6A-681C4F69C0A9}"/>
              </a:ext>
            </a:extLst>
          </p:cNvPr>
          <p:cNvSpPr txBox="1">
            <a:spLocks/>
          </p:cNvSpPr>
          <p:nvPr/>
        </p:nvSpPr>
        <p:spPr bwMode="auto">
          <a:xfrm>
            <a:off x="7654556" y="5846281"/>
            <a:ext cx="1381939" cy="3615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1800" kern="0" dirty="0">
                <a:latin typeface="黑体" panose="02010609060101010101" pitchFamily="49" charset="-122"/>
                <a:ea typeface="黑体" panose="02010609060101010101" pitchFamily="49" charset="-122"/>
              </a:rPr>
              <a:t>运动方向</a:t>
            </a:r>
            <a:endParaRPr lang="en-US" altLang="zh-CN" sz="18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5291490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2AA62C-FDB7-4594-BC0A-64AD11E37EAC}"/>
              </a:ext>
            </a:extLst>
          </p:cNvPr>
          <p:cNvSpPr>
            <a:spLocks noGrp="1"/>
          </p:cNvSpPr>
          <p:nvPr>
            <p:ph type="title"/>
          </p:nvPr>
        </p:nvSpPr>
        <p:spPr>
          <a:xfrm>
            <a:off x="2123728" y="0"/>
            <a:ext cx="6480720" cy="620688"/>
          </a:xfrm>
        </p:spPr>
        <p:txBody>
          <a:bodyPr/>
          <a:lstStyle/>
          <a:p>
            <a:r>
              <a:rPr lang="zh-CN" altLang="en-US" dirty="0"/>
              <a:t>变压式容积节流调速回路</a:t>
            </a:r>
          </a:p>
        </p:txBody>
      </p:sp>
      <p:sp>
        <p:nvSpPr>
          <p:cNvPr id="3" name="内容占位符 2">
            <a:extLst>
              <a:ext uri="{FF2B5EF4-FFF2-40B4-BE49-F238E27FC236}">
                <a16:creationId xmlns:a16="http://schemas.microsoft.com/office/drawing/2014/main" id="{37EF24E9-DD34-4ECB-A25F-23252EB7924F}"/>
              </a:ext>
            </a:extLst>
          </p:cNvPr>
          <p:cNvSpPr>
            <a:spLocks noGrp="1"/>
          </p:cNvSpPr>
          <p:nvPr>
            <p:ph idx="1"/>
          </p:nvPr>
        </p:nvSpPr>
        <p:spPr>
          <a:xfrm>
            <a:off x="251520" y="764704"/>
            <a:ext cx="2016224" cy="620688"/>
          </a:xfrm>
        </p:spPr>
        <p:txBody>
          <a:bodyPr/>
          <a:lstStyle/>
          <a:p>
            <a:pPr>
              <a:lnSpc>
                <a:spcPct val="150000"/>
              </a:lnSpc>
            </a:pPr>
            <a:r>
              <a:rPr lang="zh-CN" altLang="en-US" dirty="0"/>
              <a:t>工作特性</a:t>
            </a:r>
            <a:endParaRPr lang="en-US" altLang="zh-CN" dirty="0"/>
          </a:p>
        </p:txBody>
      </p:sp>
      <p:pic>
        <p:nvPicPr>
          <p:cNvPr id="4" name="图片 3">
            <a:extLst>
              <a:ext uri="{FF2B5EF4-FFF2-40B4-BE49-F238E27FC236}">
                <a16:creationId xmlns:a16="http://schemas.microsoft.com/office/drawing/2014/main" id="{7C19923A-0107-487F-AA47-F9D7C8A49486}"/>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tretch>
            <a:fillRect/>
          </a:stretch>
        </p:blipFill>
        <p:spPr>
          <a:xfrm>
            <a:off x="2442173" y="1196752"/>
            <a:ext cx="4171891" cy="5661248"/>
          </a:xfrm>
          <a:prstGeom prst="rect">
            <a:avLst/>
          </a:prstGeom>
        </p:spPr>
      </p:pic>
      <p:sp>
        <p:nvSpPr>
          <p:cNvPr id="6" name="矩形 5">
            <a:extLst>
              <a:ext uri="{FF2B5EF4-FFF2-40B4-BE49-F238E27FC236}">
                <a16:creationId xmlns:a16="http://schemas.microsoft.com/office/drawing/2014/main" id="{ADB47F61-FD08-48F4-854E-CFDAE207EF40}"/>
              </a:ext>
            </a:extLst>
          </p:cNvPr>
          <p:cNvSpPr/>
          <p:nvPr/>
        </p:nvSpPr>
        <p:spPr>
          <a:xfrm>
            <a:off x="-23639" y="2653781"/>
            <a:ext cx="3649372" cy="646331"/>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节流阀两端的压差基本由作用在稳流量泵控制柱塞上的弹簧力确定</a:t>
            </a:r>
          </a:p>
        </p:txBody>
      </p:sp>
      <p:sp>
        <p:nvSpPr>
          <p:cNvPr id="7" name="矩形 6">
            <a:extLst>
              <a:ext uri="{FF2B5EF4-FFF2-40B4-BE49-F238E27FC236}">
                <a16:creationId xmlns:a16="http://schemas.microsoft.com/office/drawing/2014/main" id="{B98D9D08-3C92-4006-A314-39D6338189F3}"/>
              </a:ext>
            </a:extLst>
          </p:cNvPr>
          <p:cNvSpPr/>
          <p:nvPr/>
        </p:nvSpPr>
        <p:spPr>
          <a:xfrm>
            <a:off x="625158" y="1529408"/>
            <a:ext cx="2832798" cy="646331"/>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输入液压缸的流量基本上不受负载变化的影响</a:t>
            </a:r>
          </a:p>
        </p:txBody>
      </p:sp>
      <p:sp>
        <p:nvSpPr>
          <p:cNvPr id="8" name="任意多边形: 形状 7">
            <a:extLst>
              <a:ext uri="{FF2B5EF4-FFF2-40B4-BE49-F238E27FC236}">
                <a16:creationId xmlns:a16="http://schemas.microsoft.com/office/drawing/2014/main" id="{1E317492-5715-4562-B638-0B44B6171BD0}"/>
              </a:ext>
            </a:extLst>
          </p:cNvPr>
          <p:cNvSpPr/>
          <p:nvPr/>
        </p:nvSpPr>
        <p:spPr>
          <a:xfrm flipH="1">
            <a:off x="3913765" y="3645024"/>
            <a:ext cx="782564" cy="822070"/>
          </a:xfrm>
          <a:custGeom>
            <a:avLst/>
            <a:gdLst>
              <a:gd name="connsiteX0" fmla="*/ 717177 w 717177"/>
              <a:gd name="connsiteY0" fmla="*/ 0 h 744071"/>
              <a:gd name="connsiteX1" fmla="*/ 0 w 717177"/>
              <a:gd name="connsiteY1" fmla="*/ 0 h 744071"/>
              <a:gd name="connsiteX2" fmla="*/ 0 w 717177"/>
              <a:gd name="connsiteY2" fmla="*/ 744071 h 744071"/>
              <a:gd name="connsiteX3" fmla="*/ 107577 w 717177"/>
              <a:gd name="connsiteY3" fmla="*/ 744071 h 744071"/>
            </a:gdLst>
            <a:ahLst/>
            <a:cxnLst>
              <a:cxn ang="0">
                <a:pos x="connsiteX0" y="connsiteY0"/>
              </a:cxn>
              <a:cxn ang="0">
                <a:pos x="connsiteX1" y="connsiteY1"/>
              </a:cxn>
              <a:cxn ang="0">
                <a:pos x="connsiteX2" y="connsiteY2"/>
              </a:cxn>
              <a:cxn ang="0">
                <a:pos x="connsiteX3" y="connsiteY3"/>
              </a:cxn>
            </a:cxnLst>
            <a:rect l="l" t="t" r="r" b="b"/>
            <a:pathLst>
              <a:path w="717177" h="744071">
                <a:moveTo>
                  <a:pt x="717177" y="0"/>
                </a:moveTo>
                <a:lnTo>
                  <a:pt x="0" y="0"/>
                </a:lnTo>
                <a:lnTo>
                  <a:pt x="0" y="744071"/>
                </a:lnTo>
                <a:lnTo>
                  <a:pt x="107577" y="744071"/>
                </a:lnTo>
              </a:path>
            </a:pathLst>
          </a:custGeom>
          <a:noFill/>
          <a:ln w="28575">
            <a:solidFill>
              <a:schemeClr val="accent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任意多边形: 形状 8">
            <a:extLst>
              <a:ext uri="{FF2B5EF4-FFF2-40B4-BE49-F238E27FC236}">
                <a16:creationId xmlns:a16="http://schemas.microsoft.com/office/drawing/2014/main" id="{11E6AECD-DE6F-4C70-8E0E-9A633B997206}"/>
              </a:ext>
            </a:extLst>
          </p:cNvPr>
          <p:cNvSpPr/>
          <p:nvPr/>
        </p:nvSpPr>
        <p:spPr>
          <a:xfrm flipH="1">
            <a:off x="3913764" y="2322937"/>
            <a:ext cx="1090283" cy="2144157"/>
          </a:xfrm>
          <a:custGeom>
            <a:avLst/>
            <a:gdLst>
              <a:gd name="connsiteX0" fmla="*/ 717177 w 717177"/>
              <a:gd name="connsiteY0" fmla="*/ 0 h 744071"/>
              <a:gd name="connsiteX1" fmla="*/ 0 w 717177"/>
              <a:gd name="connsiteY1" fmla="*/ 0 h 744071"/>
              <a:gd name="connsiteX2" fmla="*/ 0 w 717177"/>
              <a:gd name="connsiteY2" fmla="*/ 744071 h 744071"/>
              <a:gd name="connsiteX3" fmla="*/ 107577 w 717177"/>
              <a:gd name="connsiteY3" fmla="*/ 744071 h 744071"/>
            </a:gdLst>
            <a:ahLst/>
            <a:cxnLst>
              <a:cxn ang="0">
                <a:pos x="connsiteX0" y="connsiteY0"/>
              </a:cxn>
              <a:cxn ang="0">
                <a:pos x="connsiteX1" y="connsiteY1"/>
              </a:cxn>
              <a:cxn ang="0">
                <a:pos x="connsiteX2" y="connsiteY2"/>
              </a:cxn>
              <a:cxn ang="0">
                <a:pos x="connsiteX3" y="connsiteY3"/>
              </a:cxn>
            </a:cxnLst>
            <a:rect l="l" t="t" r="r" b="b"/>
            <a:pathLst>
              <a:path w="717177" h="744071">
                <a:moveTo>
                  <a:pt x="717177" y="0"/>
                </a:moveTo>
                <a:lnTo>
                  <a:pt x="0" y="0"/>
                </a:lnTo>
                <a:lnTo>
                  <a:pt x="0" y="744071"/>
                </a:lnTo>
                <a:lnTo>
                  <a:pt x="107577" y="744071"/>
                </a:lnTo>
              </a:path>
            </a:pathLst>
          </a:custGeom>
          <a:noFill/>
          <a:ln w="28575">
            <a:solidFill>
              <a:schemeClr val="accent2"/>
            </a:solidFill>
            <a:prstDash val="sysDash"/>
            <a:tail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矩形 9">
            <a:extLst>
              <a:ext uri="{FF2B5EF4-FFF2-40B4-BE49-F238E27FC236}">
                <a16:creationId xmlns:a16="http://schemas.microsoft.com/office/drawing/2014/main" id="{09DCA903-3922-4D76-91AE-2DFA2164D2A4}"/>
              </a:ext>
            </a:extLst>
          </p:cNvPr>
          <p:cNvSpPr/>
          <p:nvPr/>
        </p:nvSpPr>
        <p:spPr>
          <a:xfrm>
            <a:off x="6398083" y="1843507"/>
            <a:ext cx="2745917" cy="646331"/>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回路速度刚性、运动平稳性和承载能力都较好</a:t>
            </a:r>
          </a:p>
        </p:txBody>
      </p:sp>
    </p:spTree>
    <p:extLst>
      <p:ext uri="{BB962C8B-B14F-4D97-AF65-F5344CB8AC3E}">
        <p14:creationId xmlns:p14="http://schemas.microsoft.com/office/powerpoint/2010/main" val="12113985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F2AA62C-FDB7-4594-BC0A-64AD11E37EAC}"/>
              </a:ext>
            </a:extLst>
          </p:cNvPr>
          <p:cNvSpPr>
            <a:spLocks noGrp="1"/>
          </p:cNvSpPr>
          <p:nvPr>
            <p:ph type="title"/>
          </p:nvPr>
        </p:nvSpPr>
        <p:spPr>
          <a:xfrm>
            <a:off x="2267744" y="0"/>
            <a:ext cx="6480720" cy="620688"/>
          </a:xfrm>
        </p:spPr>
        <p:txBody>
          <a:bodyPr/>
          <a:lstStyle/>
          <a:p>
            <a:r>
              <a:rPr lang="zh-CN" altLang="en-US" dirty="0"/>
              <a:t>变压式容积节流调速回路</a:t>
            </a:r>
          </a:p>
        </p:txBody>
      </p:sp>
      <p:pic>
        <p:nvPicPr>
          <p:cNvPr id="4" name="图片 3">
            <a:extLst>
              <a:ext uri="{FF2B5EF4-FFF2-40B4-BE49-F238E27FC236}">
                <a16:creationId xmlns:a16="http://schemas.microsoft.com/office/drawing/2014/main" id="{7C19923A-0107-487F-AA47-F9D7C8A49486}"/>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sharpenSoften amount="25000"/>
                    </a14:imgEffect>
                    <a14:imgEffect>
                      <a14:brightnessContrast contrast="-20000"/>
                    </a14:imgEffect>
                  </a14:imgLayer>
                </a14:imgProps>
              </a:ext>
              <a:ext uri="{28A0092B-C50C-407E-A947-70E740481C1C}">
                <a14:useLocalDpi xmlns:a14="http://schemas.microsoft.com/office/drawing/2010/main" val="0"/>
              </a:ext>
            </a:extLst>
          </a:blip>
          <a:srcRect b="11392"/>
          <a:stretch/>
        </p:blipFill>
        <p:spPr>
          <a:xfrm>
            <a:off x="5125308" y="2024069"/>
            <a:ext cx="4020205" cy="4833931"/>
          </a:xfrm>
          <a:prstGeom prst="rect">
            <a:avLst/>
          </a:prstGeom>
        </p:spPr>
      </p:pic>
      <p:sp>
        <p:nvSpPr>
          <p:cNvPr id="5" name="内容占位符 2">
            <a:extLst>
              <a:ext uri="{FF2B5EF4-FFF2-40B4-BE49-F238E27FC236}">
                <a16:creationId xmlns:a16="http://schemas.microsoft.com/office/drawing/2014/main" id="{2DF21B84-F88D-4EC6-AE40-7A7C9D816178}"/>
              </a:ext>
            </a:extLst>
          </p:cNvPr>
          <p:cNvSpPr txBox="1">
            <a:spLocks/>
          </p:cNvSpPr>
          <p:nvPr/>
        </p:nvSpPr>
        <p:spPr bwMode="auto">
          <a:xfrm>
            <a:off x="251520" y="764704"/>
            <a:ext cx="8496944" cy="172819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lang="en-US" sz="2400" dirty="0" smtClean="0">
                <a:solidFill>
                  <a:schemeClr val="tx1"/>
                </a:solidFill>
                <a:latin typeface="黑体" panose="02010609060101010101" pitchFamily="49" charset="-122"/>
                <a:ea typeface="黑体" panose="02010609060101010101" pitchFamily="49" charset="-122"/>
                <a:cs typeface="+mn-cs"/>
              </a:defRPr>
            </a:lvl1pPr>
            <a:lvl2pPr marL="342000" indent="-342900" algn="l" rtl="0" eaLnBrk="0" fontAlgn="base" hangingPunct="0">
              <a:spcBef>
                <a:spcPct val="20000"/>
              </a:spcBef>
              <a:spcAft>
                <a:spcPct val="0"/>
              </a:spcAft>
              <a:buFont typeface="Arial" panose="020B0604020202020204" pitchFamily="34" charset="0"/>
              <a:buChar char="•"/>
              <a:defRPr lang="en-US" sz="2000" dirty="0" smtClean="0">
                <a:solidFill>
                  <a:schemeClr val="tx1"/>
                </a:solidFill>
                <a:latin typeface="黑体" panose="02010609060101010101" pitchFamily="49" charset="-122"/>
                <a:ea typeface="黑体" panose="02010609060101010101" pitchFamily="49" charset="-122"/>
                <a:cs typeface="+mn-cs"/>
              </a:defRPr>
            </a:lvl2pPr>
            <a:lvl3pPr marL="1143000" indent="-228600" algn="l" rtl="0" eaLnBrk="0" fontAlgn="base" hangingPunct="0">
              <a:spcBef>
                <a:spcPct val="20000"/>
              </a:spcBef>
              <a:spcAft>
                <a:spcPct val="0"/>
              </a:spcAft>
              <a:buFont typeface="Wingdings" panose="05000000000000000000" pitchFamily="2" charset="2"/>
              <a:buChar char="Ø"/>
              <a:defRPr sz="18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lvl="1">
              <a:lnSpc>
                <a:spcPct val="150000"/>
              </a:lnSpc>
            </a:pPr>
            <a:r>
              <a:rPr lang="zh-CN" altLang="en-US" kern="0" dirty="0"/>
              <a:t>调速范围：只受节流阀调速范围限制。</a:t>
            </a:r>
          </a:p>
          <a:p>
            <a:pPr lvl="1">
              <a:lnSpc>
                <a:spcPct val="150000"/>
              </a:lnSpc>
            </a:pPr>
            <a:r>
              <a:rPr lang="zh-CN" altLang="en-US" kern="0" dirty="0"/>
              <a:t>能补偿由负载变化引起的泵的泄漏变化（稳流量），因此它在低速小流量的场合下使用显得特别优越。</a:t>
            </a:r>
          </a:p>
          <a:p>
            <a:pPr lvl="1">
              <a:lnSpc>
                <a:spcPct val="150000"/>
              </a:lnSpc>
            </a:pPr>
            <a:endParaRPr lang="zh-CN" altLang="en-US" kern="0" dirty="0"/>
          </a:p>
        </p:txBody>
      </p:sp>
    </p:spTree>
    <p:extLst>
      <p:ext uri="{BB962C8B-B14F-4D97-AF65-F5344CB8AC3E}">
        <p14:creationId xmlns:p14="http://schemas.microsoft.com/office/powerpoint/2010/main" val="6963276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0DCA7F0-0778-46D2-AD4A-E2D7662E5D9E}"/>
              </a:ext>
            </a:extLst>
          </p:cNvPr>
          <p:cNvSpPr>
            <a:spLocks noGrp="1"/>
          </p:cNvSpPr>
          <p:nvPr>
            <p:ph type="title"/>
          </p:nvPr>
        </p:nvSpPr>
        <p:spPr>
          <a:xfrm>
            <a:off x="2396530" y="0"/>
            <a:ext cx="6480720" cy="620688"/>
          </a:xfrm>
        </p:spPr>
        <p:txBody>
          <a:bodyPr/>
          <a:lstStyle/>
          <a:p>
            <a:pPr>
              <a:lnSpc>
                <a:spcPct val="150000"/>
              </a:lnSpc>
            </a:pPr>
            <a:r>
              <a:rPr lang="zh-CN" altLang="en-US" dirty="0"/>
              <a:t>变压式容积节流调速回路</a:t>
            </a:r>
            <a:endParaRPr lang="en-US" altLang="zh-CN"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2D438E5-594F-4491-A487-A60F539BEA54}"/>
                  </a:ext>
                </a:extLst>
              </p:cNvPr>
              <p:cNvSpPr>
                <a:spLocks noGrp="1"/>
              </p:cNvSpPr>
              <p:nvPr>
                <p:ph idx="1"/>
              </p:nvPr>
            </p:nvSpPr>
            <p:spPr/>
            <p:txBody>
              <a:bodyPr/>
              <a:lstStyle/>
              <a:p>
                <a:pPr lvl="1">
                  <a:lnSpc>
                    <a:spcPct val="150000"/>
                  </a:lnSpc>
                </a:pPr>
                <a:r>
                  <a:rPr lang="zh-CN" altLang="en-US" dirty="0"/>
                  <a:t>容积式节流调速回路不但没有溢流损失，而且泵的供油压力随负载二变化，回路中的功率损失只有节流阀处压降</a:t>
                </a:r>
                <a14:m>
                  <m:oMath xmlns:m="http://schemas.openxmlformats.org/officeDocument/2006/math">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Sub>
                  </m:oMath>
                </a14:m>
                <a:r>
                  <a:rPr lang="zh-CN" altLang="en-US" dirty="0"/>
                  <a:t>所造成的节流损失一项，它比定压式容积节流调速回路调速阀处的节流损失还要小，因此发热少，效率高。</a:t>
                </a:r>
                <a:endParaRPr lang="en-US" altLang="zh-CN" dirty="0"/>
              </a:p>
              <a:p>
                <a:pPr lvl="1">
                  <a:lnSpc>
                    <a:spcPct val="150000"/>
                  </a:lnSpc>
                </a:pPr>
                <a:r>
                  <a:rPr lang="zh-CN" altLang="en-US" dirty="0"/>
                  <a:t>这种回路当</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0</m:t>
                    </m:r>
                    <m:r>
                      <a:rPr lang="zh-CN" altLang="en-US" i="1">
                        <a:latin typeface="Cambria Math" panose="02040503050406030204" pitchFamily="18" charset="0"/>
                      </a:rPr>
                      <m:t>时</m:t>
                    </m:r>
                  </m:oMath>
                </a14:m>
                <a:r>
                  <a:rPr lang="zh-CN" altLang="en-US" dirty="0"/>
                  <a:t>的效率表达式为：</a:t>
                </a:r>
                <a:br>
                  <a:rPr lang="en-US" altLang="zh-CN" dirty="0"/>
                </a:b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𝜂</m:t>
                        </m:r>
                      </m:e>
                      <m:sub>
                        <m:r>
                          <a:rPr lang="en-US" altLang="zh-CN" b="0" i="1" smtClean="0">
                            <a:latin typeface="Cambria Math" panose="02040503050406030204" pitchFamily="18" charset="0"/>
                          </a:rPr>
                          <m:t>𝐶</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𝑞</m:t>
                            </m:r>
                          </m:e>
                          <m:sub>
                            <m:r>
                              <a:rPr lang="en-US" altLang="zh-CN" b="0" i="1" smtClean="0">
                                <a:latin typeface="Cambria Math" panose="02040503050406030204" pitchFamily="18" charset="0"/>
                              </a:rPr>
                              <m:t>1</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𝑝</m:t>
                            </m:r>
                          </m:sub>
                        </m:sSub>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q</m:t>
                            </m:r>
                          </m:e>
                          <m:sub>
                            <m:r>
                              <m:rPr>
                                <m:sty m:val="p"/>
                              </m:rPr>
                              <a:rPr lang="en-US" altLang="zh-CN" i="1">
                                <a:latin typeface="Cambria Math" panose="02040503050406030204" pitchFamily="18" charset="0"/>
                              </a:rPr>
                              <m:t>p</m:t>
                            </m:r>
                          </m:sub>
                        </m:sSub>
                      </m:den>
                    </m:f>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sSub>
                          <m:sSubPr>
                            <m:ctrlPr>
                              <a:rPr lang="en-US" altLang="zh-CN" i="1">
                                <a:latin typeface="Cambria Math" panose="02040503050406030204" pitchFamily="18" charset="0"/>
                              </a:rPr>
                            </m:ctrlPr>
                          </m:sSubPr>
                          <m:e>
                            <m:r>
                              <m:rPr>
                                <m:sty m:val="p"/>
                              </m:rPr>
                              <a:rPr lang="en-US" altLang="zh-CN" i="1">
                                <a:latin typeface="Cambria Math" panose="02040503050406030204" pitchFamily="18" charset="0"/>
                              </a:rPr>
                              <m:t>p</m:t>
                            </m:r>
                          </m:e>
                          <m:sub>
                            <m:r>
                              <a:rPr lang="en-US" altLang="zh-CN" b="0" i="1" smtClean="0">
                                <a:latin typeface="Cambria Math" panose="02040503050406030204" pitchFamily="18" charset="0"/>
                              </a:rPr>
                              <m:t>1</m:t>
                            </m:r>
                          </m:sub>
                        </m:sSub>
                      </m:num>
                      <m:den>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Δ</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𝑇</m:t>
                            </m:r>
                          </m:sub>
                        </m:sSub>
                      </m:den>
                    </m:f>
                  </m:oMath>
                </a14:m>
                <a:endParaRPr lang="en-US" altLang="zh-CN" b="0" dirty="0"/>
              </a:p>
              <a:p>
                <a:pPr lvl="1">
                  <a:lnSpc>
                    <a:spcPct val="150000"/>
                  </a:lnSpc>
                </a:pPr>
                <a:r>
                  <a:rPr lang="zh-CN" altLang="en-US" dirty="0"/>
                  <a:t>这种回路宜用在负载变化大、速度较低的中小功率场合，如某系额组合机床的进给系统中。</a:t>
                </a:r>
              </a:p>
            </p:txBody>
          </p:sp>
        </mc:Choice>
        <mc:Fallback xmlns="">
          <p:sp>
            <p:nvSpPr>
              <p:cNvPr id="3" name="内容占位符 2">
                <a:extLst>
                  <a:ext uri="{FF2B5EF4-FFF2-40B4-BE49-F238E27FC236}">
                    <a16:creationId xmlns:a16="http://schemas.microsoft.com/office/drawing/2014/main" id="{C2D438E5-594F-4491-A487-A60F539BEA54}"/>
                  </a:ext>
                </a:extLst>
              </p:cNvPr>
              <p:cNvSpPr>
                <a:spLocks noGrp="1" noRot="1" noChangeAspect="1" noMove="1" noResize="1" noEditPoints="1" noAdjustHandles="1" noChangeArrowheads="1" noChangeShapeType="1" noTextEdit="1"/>
              </p:cNvSpPr>
              <p:nvPr>
                <p:ph idx="1"/>
              </p:nvPr>
            </p:nvSpPr>
            <p:spPr>
              <a:blipFill>
                <a:blip r:embed="rId2"/>
                <a:stretch>
                  <a:fillRect l="-6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369828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3608D0-169A-49AC-9996-6C92FA2492A6}"/>
              </a:ext>
            </a:extLst>
          </p:cNvPr>
          <p:cNvSpPr>
            <a:spLocks noGrp="1"/>
          </p:cNvSpPr>
          <p:nvPr>
            <p:ph type="title"/>
          </p:nvPr>
        </p:nvSpPr>
        <p:spPr>
          <a:xfrm>
            <a:off x="2051720" y="0"/>
            <a:ext cx="6480720" cy="620688"/>
          </a:xfrm>
        </p:spPr>
        <p:txBody>
          <a:bodyPr/>
          <a:lstStyle/>
          <a:p>
            <a:r>
              <a:rPr lang="zh-CN" altLang="en-US" dirty="0"/>
              <a:t>容积节流调速回路</a:t>
            </a:r>
          </a:p>
        </p:txBody>
      </p:sp>
      <p:sp>
        <p:nvSpPr>
          <p:cNvPr id="3" name="内容占位符 2">
            <a:extLst>
              <a:ext uri="{FF2B5EF4-FFF2-40B4-BE49-F238E27FC236}">
                <a16:creationId xmlns:a16="http://schemas.microsoft.com/office/drawing/2014/main" id="{F166B2A9-3E43-4F3E-BC51-FBC69FEC3677}"/>
              </a:ext>
            </a:extLst>
          </p:cNvPr>
          <p:cNvSpPr>
            <a:spLocks noGrp="1"/>
          </p:cNvSpPr>
          <p:nvPr>
            <p:ph idx="1"/>
          </p:nvPr>
        </p:nvSpPr>
        <p:spPr>
          <a:xfrm>
            <a:off x="251520" y="764704"/>
            <a:ext cx="8640960" cy="3888432"/>
          </a:xfrm>
        </p:spPr>
        <p:txBody>
          <a:bodyPr/>
          <a:lstStyle/>
          <a:p>
            <a:pPr>
              <a:lnSpc>
                <a:spcPct val="150000"/>
              </a:lnSpc>
            </a:pPr>
            <a:r>
              <a:rPr lang="zh-CN" altLang="en-US" dirty="0"/>
              <a:t>适用场合：</a:t>
            </a:r>
            <a:endParaRPr lang="en-US" altLang="zh-CN" dirty="0"/>
          </a:p>
          <a:p>
            <a:pPr lvl="1">
              <a:lnSpc>
                <a:spcPct val="150000"/>
              </a:lnSpc>
              <a:buFont typeface="Wingdings" panose="05000000000000000000" pitchFamily="2" charset="2"/>
              <a:buChar char="Ø"/>
            </a:pPr>
            <a:r>
              <a:rPr lang="zh-CN" altLang="en-US" dirty="0"/>
              <a:t>定压式容积节流调速回路最宜用在负载变化不大的中、小功率场合如机床进给系统等处。</a:t>
            </a:r>
            <a:endParaRPr lang="en-US" altLang="zh-CN" dirty="0"/>
          </a:p>
          <a:p>
            <a:pPr lvl="1">
              <a:lnSpc>
                <a:spcPct val="150000"/>
              </a:lnSpc>
              <a:buFont typeface="Wingdings" panose="05000000000000000000" pitchFamily="2" charset="2"/>
              <a:buChar char="Ø"/>
            </a:pPr>
            <a:r>
              <a:rPr lang="zh-CN" altLang="en-US" dirty="0"/>
              <a:t>变压式容积节流调速回路宜用在负载变化大、速度较低的中小功率场合，如某些组合机床的进给系统中。</a:t>
            </a:r>
          </a:p>
          <a:p>
            <a:pPr lvl="1">
              <a:lnSpc>
                <a:spcPct val="150000"/>
              </a:lnSpc>
            </a:pPr>
            <a:r>
              <a:rPr lang="zh-CN" altLang="en-US" dirty="0"/>
              <a:t>由于液压泵的输出流量能与阀的调节流量自动匹配，节省能量消耗，因此也称</a:t>
            </a:r>
            <a:r>
              <a:rPr lang="zh-CN" altLang="en-US" dirty="0">
                <a:solidFill>
                  <a:srgbClr val="C00000"/>
                </a:solidFill>
              </a:rPr>
              <a:t>流量适应回路</a:t>
            </a:r>
            <a:r>
              <a:rPr lang="zh-CN" altLang="en-US" dirty="0"/>
              <a:t>。</a:t>
            </a:r>
          </a:p>
        </p:txBody>
      </p:sp>
    </p:spTree>
    <p:extLst>
      <p:ext uri="{BB962C8B-B14F-4D97-AF65-F5344CB8AC3E}">
        <p14:creationId xmlns:p14="http://schemas.microsoft.com/office/powerpoint/2010/main" val="386500870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9A177C-1ECF-4394-BE45-5F95B7C81EE3}"/>
              </a:ext>
            </a:extLst>
          </p:cNvPr>
          <p:cNvSpPr>
            <a:spLocks noGrp="1"/>
          </p:cNvSpPr>
          <p:nvPr>
            <p:ph type="title"/>
          </p:nvPr>
        </p:nvSpPr>
        <p:spPr>
          <a:xfrm>
            <a:off x="1835696" y="0"/>
            <a:ext cx="6480720" cy="620688"/>
          </a:xfrm>
        </p:spPr>
        <p:txBody>
          <a:bodyPr/>
          <a:lstStyle/>
          <a:p>
            <a:r>
              <a:rPr lang="zh-CN" altLang="en-US" dirty="0"/>
              <a:t>三类调速回路的比较和选用</a:t>
            </a:r>
          </a:p>
        </p:txBody>
      </p:sp>
      <p:sp>
        <p:nvSpPr>
          <p:cNvPr id="3" name="内容占位符 2">
            <a:extLst>
              <a:ext uri="{FF2B5EF4-FFF2-40B4-BE49-F238E27FC236}">
                <a16:creationId xmlns:a16="http://schemas.microsoft.com/office/drawing/2014/main" id="{DB659889-2B1D-4FF4-897F-5BB8FECA700C}"/>
              </a:ext>
            </a:extLst>
          </p:cNvPr>
          <p:cNvSpPr>
            <a:spLocks noGrp="1"/>
          </p:cNvSpPr>
          <p:nvPr>
            <p:ph idx="1"/>
          </p:nvPr>
        </p:nvSpPr>
        <p:spPr>
          <a:xfrm>
            <a:off x="251520" y="764704"/>
            <a:ext cx="8784976" cy="5187280"/>
          </a:xfrm>
        </p:spPr>
        <p:txBody>
          <a:bodyPr/>
          <a:lstStyle/>
          <a:p>
            <a:pPr lvl="1">
              <a:lnSpc>
                <a:spcPct val="150000"/>
              </a:lnSpc>
            </a:pPr>
            <a:r>
              <a:rPr lang="zh-CN" altLang="en-US" dirty="0"/>
              <a:t>调速回路比较的依据：</a:t>
            </a:r>
            <a:endParaRPr lang="en-US" altLang="zh-CN" dirty="0"/>
          </a:p>
          <a:p>
            <a:pPr marL="456300" lvl="1" indent="-457200">
              <a:lnSpc>
                <a:spcPct val="150000"/>
              </a:lnSpc>
              <a:buFont typeface="+mj-lt"/>
              <a:buAutoNum type="arabicPeriod"/>
            </a:pPr>
            <a:r>
              <a:rPr lang="zh-CN" altLang="en-US" dirty="0"/>
              <a:t>能在规定的调速范围内调节执行元件的工作速度。</a:t>
            </a:r>
            <a:r>
              <a:rPr lang="en-US" altLang="zh-CN" dirty="0"/>
              <a:t>【</a:t>
            </a:r>
            <a:r>
              <a:rPr lang="zh-CN" altLang="en-US" dirty="0"/>
              <a:t>调速特性</a:t>
            </a:r>
            <a:r>
              <a:rPr lang="en-US" altLang="zh-CN" dirty="0"/>
              <a:t>】</a:t>
            </a:r>
          </a:p>
          <a:p>
            <a:pPr marL="456300" lvl="1" indent="-457200">
              <a:lnSpc>
                <a:spcPct val="150000"/>
              </a:lnSpc>
              <a:buFont typeface="+mj-lt"/>
              <a:buAutoNum type="arabicPeriod"/>
            </a:pPr>
            <a:r>
              <a:rPr lang="zh-CN" altLang="en-US" dirty="0"/>
              <a:t>在负载变化时，已调好的速度变化越小越好，并应在允许的范围内变化。</a:t>
            </a:r>
            <a:r>
              <a:rPr lang="en-US" altLang="zh-CN" dirty="0"/>
              <a:t>【</a:t>
            </a:r>
            <a:r>
              <a:rPr lang="zh-CN" altLang="en-US" dirty="0"/>
              <a:t>速度刚性</a:t>
            </a:r>
            <a:r>
              <a:rPr lang="en-US" altLang="zh-CN" dirty="0"/>
              <a:t>】</a:t>
            </a:r>
          </a:p>
          <a:p>
            <a:pPr marL="456300" lvl="1" indent="-457200">
              <a:lnSpc>
                <a:spcPct val="150000"/>
              </a:lnSpc>
              <a:buFont typeface="+mj-lt"/>
              <a:buAutoNum type="arabicPeriod"/>
            </a:pPr>
            <a:r>
              <a:rPr lang="zh-CN" altLang="en-US" dirty="0"/>
              <a:t>具有驱动执行元件所需的力或转矩。</a:t>
            </a:r>
            <a:r>
              <a:rPr lang="en-US" altLang="zh-CN" dirty="0"/>
              <a:t>【</a:t>
            </a:r>
            <a:r>
              <a:rPr lang="zh-CN" altLang="en-US" dirty="0"/>
              <a:t>承载能力</a:t>
            </a:r>
            <a:r>
              <a:rPr lang="en-US" altLang="zh-CN" dirty="0"/>
              <a:t>】</a:t>
            </a:r>
          </a:p>
          <a:p>
            <a:pPr marL="456300" lvl="1" indent="-457200">
              <a:lnSpc>
                <a:spcPct val="150000"/>
              </a:lnSpc>
              <a:buFont typeface="+mj-lt"/>
              <a:buAutoNum type="arabicPeriod"/>
            </a:pPr>
            <a:r>
              <a:rPr lang="zh-CN" altLang="en-US" dirty="0"/>
              <a:t>使功率损失尽可能小，效率尽可能高，发热尽可能小（这对保证运动平稳性也有利）。</a:t>
            </a:r>
            <a:r>
              <a:rPr lang="en-US" altLang="zh-CN" dirty="0"/>
              <a:t>【</a:t>
            </a:r>
            <a:r>
              <a:rPr lang="zh-CN" altLang="en-US" dirty="0"/>
              <a:t>功率特性</a:t>
            </a:r>
            <a:r>
              <a:rPr lang="en-US" altLang="zh-CN" dirty="0"/>
              <a:t>】</a:t>
            </a:r>
          </a:p>
        </p:txBody>
      </p:sp>
    </p:spTree>
    <p:extLst>
      <p:ext uri="{BB962C8B-B14F-4D97-AF65-F5344CB8AC3E}">
        <p14:creationId xmlns:p14="http://schemas.microsoft.com/office/powerpoint/2010/main" val="692319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9A177C-1ECF-4394-BE45-5F95B7C81EE3}"/>
              </a:ext>
            </a:extLst>
          </p:cNvPr>
          <p:cNvSpPr>
            <a:spLocks noGrp="1"/>
          </p:cNvSpPr>
          <p:nvPr>
            <p:ph type="title"/>
          </p:nvPr>
        </p:nvSpPr>
        <p:spPr>
          <a:xfrm>
            <a:off x="1835696" y="0"/>
            <a:ext cx="6480720" cy="620688"/>
          </a:xfrm>
        </p:spPr>
        <p:txBody>
          <a:bodyPr/>
          <a:lstStyle/>
          <a:p>
            <a:r>
              <a:rPr lang="zh-CN" altLang="en-US" dirty="0"/>
              <a:t>三类调速回路的比较和选用</a:t>
            </a:r>
          </a:p>
        </p:txBody>
      </p:sp>
      <p:pic>
        <p:nvPicPr>
          <p:cNvPr id="9" name="内容占位符 8">
            <a:extLst>
              <a:ext uri="{FF2B5EF4-FFF2-40B4-BE49-F238E27FC236}">
                <a16:creationId xmlns:a16="http://schemas.microsoft.com/office/drawing/2014/main" id="{5BBF05ED-AE00-4DF9-8F42-B9EC50EE60D4}"/>
              </a:ext>
            </a:extLst>
          </p:cNvPr>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5733" y="1844824"/>
            <a:ext cx="8972534" cy="3469978"/>
          </a:xfrm>
        </p:spPr>
      </p:pic>
      <p:sp>
        <p:nvSpPr>
          <p:cNvPr id="10" name="Content Placeholder 2">
            <a:extLst>
              <a:ext uri="{FF2B5EF4-FFF2-40B4-BE49-F238E27FC236}">
                <a16:creationId xmlns:a16="http://schemas.microsoft.com/office/drawing/2014/main" id="{789BAFAA-D5E7-4901-8A2B-9AB584382015}"/>
              </a:ext>
            </a:extLst>
          </p:cNvPr>
          <p:cNvSpPr txBox="1">
            <a:spLocks/>
          </p:cNvSpPr>
          <p:nvPr/>
        </p:nvSpPr>
        <p:spPr bwMode="auto">
          <a:xfrm>
            <a:off x="2843808" y="1327174"/>
            <a:ext cx="3888432"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buNone/>
            </a:pPr>
            <a:r>
              <a:rPr lang="zh-CN" altLang="en-US" sz="1600" kern="0" dirty="0">
                <a:latin typeface="黑体" panose="02010609060101010101" pitchFamily="49" charset="-122"/>
                <a:ea typeface="黑体" panose="02010609060101010101" pitchFamily="49" charset="-122"/>
              </a:rPr>
              <a:t>表</a:t>
            </a:r>
            <a:r>
              <a:rPr lang="en-US" altLang="zh-CN" sz="1600" kern="0" dirty="0">
                <a:latin typeface="黑体" panose="02010609060101010101" pitchFamily="49" charset="-122"/>
                <a:ea typeface="黑体" panose="02010609060101010101" pitchFamily="49" charset="-122"/>
              </a:rPr>
              <a:t>8-2 </a:t>
            </a:r>
            <a:r>
              <a:rPr lang="zh-CN" altLang="en-US" sz="1600" kern="0" dirty="0">
                <a:latin typeface="黑体" panose="02010609060101010101" pitchFamily="49" charset="-122"/>
                <a:ea typeface="黑体" panose="02010609060101010101" pitchFamily="49" charset="-122"/>
              </a:rPr>
              <a:t>三类调速回路主要性能的比较</a:t>
            </a:r>
            <a:endParaRPr lang="en-US" altLang="zh-CN" sz="1600" kern="0" dirty="0">
              <a:latin typeface="黑体" panose="02010609060101010101" pitchFamily="49" charset="-122"/>
              <a:ea typeface="黑体" panose="02010609060101010101" pitchFamily="49" charset="-122"/>
            </a:endParaRPr>
          </a:p>
        </p:txBody>
      </p:sp>
      <p:cxnSp>
        <p:nvCxnSpPr>
          <p:cNvPr id="12" name="直接连接符 11">
            <a:extLst>
              <a:ext uri="{FF2B5EF4-FFF2-40B4-BE49-F238E27FC236}">
                <a16:creationId xmlns:a16="http://schemas.microsoft.com/office/drawing/2014/main" id="{E3069872-A428-4F25-B8EF-665C0CF608D3}"/>
              </a:ext>
            </a:extLst>
          </p:cNvPr>
          <p:cNvCxnSpPr>
            <a:cxnSpLocks/>
          </p:cNvCxnSpPr>
          <p:nvPr/>
        </p:nvCxnSpPr>
        <p:spPr>
          <a:xfrm flipH="1">
            <a:off x="85736" y="5314802"/>
            <a:ext cx="7006544" cy="0"/>
          </a:xfrm>
          <a:prstGeom prst="line">
            <a:avLst/>
          </a:prstGeom>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3025794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28D22D-3D3A-442D-BE24-E0BCD2376BC7}"/>
              </a:ext>
            </a:extLst>
          </p:cNvPr>
          <p:cNvSpPr>
            <a:spLocks noGrp="1"/>
          </p:cNvSpPr>
          <p:nvPr>
            <p:ph type="title"/>
          </p:nvPr>
        </p:nvSpPr>
        <p:spPr>
          <a:xfrm>
            <a:off x="1835696" y="0"/>
            <a:ext cx="6480720" cy="620688"/>
          </a:xfrm>
        </p:spPr>
        <p:txBody>
          <a:bodyPr/>
          <a:lstStyle/>
          <a:p>
            <a:r>
              <a:rPr lang="zh-CN" altLang="en-US" dirty="0"/>
              <a:t>三类调速回路的比较和选用</a:t>
            </a:r>
          </a:p>
        </p:txBody>
      </p:sp>
      <p:sp>
        <p:nvSpPr>
          <p:cNvPr id="3" name="内容占位符 2">
            <a:extLst>
              <a:ext uri="{FF2B5EF4-FFF2-40B4-BE49-F238E27FC236}">
                <a16:creationId xmlns:a16="http://schemas.microsoft.com/office/drawing/2014/main" id="{5666127D-805D-4E6A-A5EA-D82813DF6928}"/>
              </a:ext>
            </a:extLst>
          </p:cNvPr>
          <p:cNvSpPr>
            <a:spLocks noGrp="1"/>
          </p:cNvSpPr>
          <p:nvPr>
            <p:ph idx="1"/>
          </p:nvPr>
        </p:nvSpPr>
        <p:spPr/>
        <p:txBody>
          <a:bodyPr/>
          <a:lstStyle/>
          <a:p>
            <a:pPr>
              <a:lnSpc>
                <a:spcPct val="150000"/>
              </a:lnSpc>
            </a:pPr>
            <a:r>
              <a:rPr lang="zh-CN" altLang="en-US" dirty="0"/>
              <a:t>调速回路的选用</a:t>
            </a:r>
            <a:endParaRPr lang="en-US" altLang="zh-CN" dirty="0"/>
          </a:p>
          <a:p>
            <a:pPr lvl="1">
              <a:lnSpc>
                <a:spcPct val="150000"/>
              </a:lnSpc>
            </a:pPr>
            <a:r>
              <a:rPr lang="zh-CN" altLang="en-US" dirty="0"/>
              <a:t>调速回路的选用与主机采用液压传动的目的有关，要综合考虑各方面因素才能做出决定，以机床为例：</a:t>
            </a:r>
            <a:endParaRPr lang="en-US" altLang="zh-CN" dirty="0"/>
          </a:p>
          <a:p>
            <a:pPr marL="456300" lvl="1" indent="-457200">
              <a:lnSpc>
                <a:spcPct val="150000"/>
              </a:lnSpc>
              <a:buFont typeface="+mj-lt"/>
              <a:buAutoNum type="arabicPeriod"/>
            </a:pPr>
            <a:r>
              <a:rPr lang="zh-CN" altLang="en-US" dirty="0"/>
              <a:t>在机床上，首先考虑的是执行元件的运动速度和负载性质。一般说来，速度低的用节流调速回路，速度稳定性要求高的用调速阀式调速回路，要求低的用节流阀式调速回路；负载小、负载变化小的用节流调速回路，反之则用容积调速回路或容积节流调速回路。</a:t>
            </a:r>
            <a:endParaRPr lang="en-US" altLang="zh-CN" dirty="0"/>
          </a:p>
          <a:p>
            <a:pPr marL="456300" lvl="1" indent="-457200">
              <a:lnSpc>
                <a:spcPct val="150000"/>
              </a:lnSpc>
              <a:buFont typeface="+mj-lt"/>
              <a:buAutoNum type="arabicPeriod"/>
            </a:pPr>
            <a:r>
              <a:rPr lang="zh-CN" altLang="en-US" dirty="0"/>
              <a:t>其次考虑的是功率大小，一般认为</a:t>
            </a:r>
            <a:r>
              <a:rPr lang="en-US" altLang="zh-CN" dirty="0"/>
              <a:t>3kW</a:t>
            </a:r>
            <a:r>
              <a:rPr lang="zh-CN" altLang="en-US" dirty="0"/>
              <a:t>以下的用节流调速回路，</a:t>
            </a:r>
            <a:r>
              <a:rPr lang="en-US" altLang="zh-CN" dirty="0"/>
              <a:t>3-5kW</a:t>
            </a:r>
            <a:r>
              <a:rPr lang="zh-CN" altLang="en-US" dirty="0"/>
              <a:t>的用容积节流调速回路或容积调速回路，</a:t>
            </a:r>
            <a:r>
              <a:rPr lang="en-US" altLang="zh-CN" dirty="0"/>
              <a:t>5kW</a:t>
            </a:r>
            <a:r>
              <a:rPr lang="zh-CN" altLang="en-US" dirty="0"/>
              <a:t>以上的则用容积调速回路。</a:t>
            </a:r>
            <a:endParaRPr lang="en-US" altLang="zh-CN" dirty="0"/>
          </a:p>
          <a:p>
            <a:pPr marL="456300" lvl="1" indent="-457200">
              <a:lnSpc>
                <a:spcPct val="150000"/>
              </a:lnSpc>
              <a:buFont typeface="+mj-lt"/>
              <a:buAutoNum type="arabicPeriod"/>
            </a:pPr>
            <a:r>
              <a:rPr lang="zh-CN" altLang="en-US" dirty="0"/>
              <a:t>最后，从设备费用上考虑。要求费用低廉时用节流调速回路，允许费用高些时则用容积节流调速回路或容积调速回路。</a:t>
            </a:r>
          </a:p>
        </p:txBody>
      </p:sp>
    </p:spTree>
    <p:extLst>
      <p:ext uri="{BB962C8B-B14F-4D97-AF65-F5344CB8AC3E}">
        <p14:creationId xmlns:p14="http://schemas.microsoft.com/office/powerpoint/2010/main" val="32924293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28D22D-3D3A-442D-BE24-E0BCD2376BC7}"/>
              </a:ext>
            </a:extLst>
          </p:cNvPr>
          <p:cNvSpPr>
            <a:spLocks noGrp="1"/>
          </p:cNvSpPr>
          <p:nvPr>
            <p:ph type="title"/>
          </p:nvPr>
        </p:nvSpPr>
        <p:spPr>
          <a:xfrm>
            <a:off x="1835696" y="0"/>
            <a:ext cx="6480720" cy="620688"/>
          </a:xfrm>
        </p:spPr>
        <p:txBody>
          <a:bodyPr/>
          <a:lstStyle/>
          <a:p>
            <a:r>
              <a:rPr lang="zh-CN" altLang="en-US" dirty="0"/>
              <a:t>三类调速回路的比较和选用</a:t>
            </a:r>
          </a:p>
        </p:txBody>
      </p:sp>
      <p:sp>
        <p:nvSpPr>
          <p:cNvPr id="3" name="内容占位符 2">
            <a:extLst>
              <a:ext uri="{FF2B5EF4-FFF2-40B4-BE49-F238E27FC236}">
                <a16:creationId xmlns:a16="http://schemas.microsoft.com/office/drawing/2014/main" id="{5666127D-805D-4E6A-A5EA-D82813DF6928}"/>
              </a:ext>
            </a:extLst>
          </p:cNvPr>
          <p:cNvSpPr>
            <a:spLocks noGrp="1"/>
          </p:cNvSpPr>
          <p:nvPr>
            <p:ph idx="1"/>
          </p:nvPr>
        </p:nvSpPr>
        <p:spPr/>
        <p:txBody>
          <a:bodyPr/>
          <a:lstStyle/>
          <a:p>
            <a:pPr>
              <a:lnSpc>
                <a:spcPct val="150000"/>
              </a:lnSpc>
            </a:pPr>
            <a:r>
              <a:rPr lang="zh-CN" altLang="en-US" dirty="0"/>
              <a:t>调速回路的选用</a:t>
            </a:r>
            <a:endParaRPr lang="en-US" altLang="zh-CN" dirty="0"/>
          </a:p>
        </p:txBody>
      </p:sp>
      <p:grpSp>
        <p:nvGrpSpPr>
          <p:cNvPr id="5" name="组合 4">
            <a:extLst>
              <a:ext uri="{FF2B5EF4-FFF2-40B4-BE49-F238E27FC236}">
                <a16:creationId xmlns:a16="http://schemas.microsoft.com/office/drawing/2014/main" id="{5DE7FEB1-C02B-4569-9A52-EB05B1DB9599}"/>
              </a:ext>
            </a:extLst>
          </p:cNvPr>
          <p:cNvGrpSpPr/>
          <p:nvPr/>
        </p:nvGrpSpPr>
        <p:grpSpPr>
          <a:xfrm>
            <a:off x="516186" y="1686072"/>
            <a:ext cx="8183635" cy="4733212"/>
            <a:chOff x="516186" y="1686072"/>
            <a:chExt cx="8183635" cy="4733212"/>
          </a:xfrm>
        </p:grpSpPr>
        <p:sp>
          <p:nvSpPr>
            <p:cNvPr id="6" name="任意多边形: 形状 5">
              <a:extLst>
                <a:ext uri="{FF2B5EF4-FFF2-40B4-BE49-F238E27FC236}">
                  <a16:creationId xmlns:a16="http://schemas.microsoft.com/office/drawing/2014/main" id="{193B4143-A0C3-4AB3-85FB-08DB42B4A4C9}"/>
                </a:ext>
              </a:extLst>
            </p:cNvPr>
            <p:cNvSpPr/>
            <p:nvPr/>
          </p:nvSpPr>
          <p:spPr>
            <a:xfrm>
              <a:off x="516187" y="1754858"/>
              <a:ext cx="1679548" cy="1561934"/>
            </a:xfrm>
            <a:custGeom>
              <a:avLst/>
              <a:gdLst>
                <a:gd name="connsiteX0" fmla="*/ 0 w 1718126"/>
                <a:gd name="connsiteY0" fmla="*/ 0 h 1296149"/>
                <a:gd name="connsiteX1" fmla="*/ 1070052 w 1718126"/>
                <a:gd name="connsiteY1" fmla="*/ 0 h 1296149"/>
                <a:gd name="connsiteX2" fmla="*/ 1718126 w 1718126"/>
                <a:gd name="connsiteY2" fmla="*/ 648075 h 1296149"/>
                <a:gd name="connsiteX3" fmla="*/ 1070052 w 1718126"/>
                <a:gd name="connsiteY3" fmla="*/ 1296149 h 1296149"/>
                <a:gd name="connsiteX4" fmla="*/ 0 w 1718126"/>
                <a:gd name="connsiteY4" fmla="*/ 1296149 h 1296149"/>
                <a:gd name="connsiteX5" fmla="*/ 648075 w 1718126"/>
                <a:gd name="connsiteY5" fmla="*/ 648075 h 1296149"/>
                <a:gd name="connsiteX6" fmla="*/ 0 w 1718126"/>
                <a:gd name="connsiteY6" fmla="*/ 0 h 1296149"/>
                <a:gd name="connsiteX0" fmla="*/ 1718124 w 1718124"/>
                <a:gd name="connsiteY0" fmla="*/ 0 h 1296149"/>
                <a:gd name="connsiteX1" fmla="*/ 1718124 w 1718124"/>
                <a:gd name="connsiteY1" fmla="*/ 807244 h 1296149"/>
                <a:gd name="connsiteX2" fmla="*/ 859061 w 1718124"/>
                <a:gd name="connsiteY2" fmla="*/ 1296149 h 1296149"/>
                <a:gd name="connsiteX3" fmla="*/ 0 w 1718124"/>
                <a:gd name="connsiteY3" fmla="*/ 807244 h 1296149"/>
                <a:gd name="connsiteX4" fmla="*/ 0 w 1718124"/>
                <a:gd name="connsiteY4" fmla="*/ 0 h 1296149"/>
                <a:gd name="connsiteX5" fmla="*/ 868232 w 1718124"/>
                <a:gd name="connsiteY5" fmla="*/ 392195 h 1296149"/>
                <a:gd name="connsiteX6" fmla="*/ 1718124 w 1718124"/>
                <a:gd name="connsiteY6" fmla="*/ 0 h 1296149"/>
                <a:gd name="connsiteX0" fmla="*/ 1718124 w 1718124"/>
                <a:gd name="connsiteY0" fmla="*/ 0 h 1296149"/>
                <a:gd name="connsiteX1" fmla="*/ 1718124 w 1718124"/>
                <a:gd name="connsiteY1" fmla="*/ 807244 h 1296149"/>
                <a:gd name="connsiteX2" fmla="*/ 859061 w 1718124"/>
                <a:gd name="connsiteY2" fmla="*/ 1296149 h 1296149"/>
                <a:gd name="connsiteX3" fmla="*/ 0 w 1718124"/>
                <a:gd name="connsiteY3" fmla="*/ 933711 h 1296149"/>
                <a:gd name="connsiteX4" fmla="*/ 0 w 1718124"/>
                <a:gd name="connsiteY4" fmla="*/ 0 h 1296149"/>
                <a:gd name="connsiteX5" fmla="*/ 868232 w 1718124"/>
                <a:gd name="connsiteY5" fmla="*/ 392195 h 1296149"/>
                <a:gd name="connsiteX6" fmla="*/ 1718124 w 1718124"/>
                <a:gd name="connsiteY6" fmla="*/ 0 h 1296149"/>
                <a:gd name="connsiteX0" fmla="*/ 1718124 w 1718124"/>
                <a:gd name="connsiteY0" fmla="*/ 0 h 1296149"/>
                <a:gd name="connsiteX1" fmla="*/ 1718124 w 1718124"/>
                <a:gd name="connsiteY1" fmla="*/ 941150 h 1296149"/>
                <a:gd name="connsiteX2" fmla="*/ 859061 w 1718124"/>
                <a:gd name="connsiteY2" fmla="*/ 1296149 h 1296149"/>
                <a:gd name="connsiteX3" fmla="*/ 0 w 1718124"/>
                <a:gd name="connsiteY3" fmla="*/ 933711 h 1296149"/>
                <a:gd name="connsiteX4" fmla="*/ 0 w 1718124"/>
                <a:gd name="connsiteY4" fmla="*/ 0 h 1296149"/>
                <a:gd name="connsiteX5" fmla="*/ 868232 w 1718124"/>
                <a:gd name="connsiteY5" fmla="*/ 392195 h 1296149"/>
                <a:gd name="connsiteX6" fmla="*/ 1718124 w 1718124"/>
                <a:gd name="connsiteY6" fmla="*/ 0 h 1296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8124" h="1296149">
                  <a:moveTo>
                    <a:pt x="1718124" y="0"/>
                  </a:moveTo>
                  <a:lnTo>
                    <a:pt x="1718124" y="941150"/>
                  </a:lnTo>
                  <a:lnTo>
                    <a:pt x="859061" y="1296149"/>
                  </a:lnTo>
                  <a:lnTo>
                    <a:pt x="0" y="933711"/>
                  </a:lnTo>
                  <a:lnTo>
                    <a:pt x="0" y="0"/>
                  </a:lnTo>
                  <a:lnTo>
                    <a:pt x="868232" y="392195"/>
                  </a:lnTo>
                  <a:lnTo>
                    <a:pt x="1718124" y="0"/>
                  </a:lnTo>
                  <a:close/>
                </a:path>
              </a:pathLst>
            </a:custGeom>
          </p:spPr>
          <p:style>
            <a:lnRef idx="2">
              <a:schemeClr val="accent1">
                <a:shade val="80000"/>
                <a:hueOff val="0"/>
                <a:satOff val="0"/>
                <a:lumOff val="0"/>
                <a:alphaOff val="0"/>
              </a:schemeClr>
            </a:lnRef>
            <a:fillRef idx="1">
              <a:schemeClr val="accent1">
                <a:shade val="80000"/>
                <a:hueOff val="0"/>
                <a:satOff val="0"/>
                <a:lumOff val="0"/>
                <a:alphaOff val="0"/>
              </a:schemeClr>
            </a:fillRef>
            <a:effectRef idx="0">
              <a:schemeClr val="accent1">
                <a:shade val="80000"/>
                <a:hueOff val="0"/>
                <a:satOff val="0"/>
                <a:lumOff val="0"/>
                <a:alphaOff val="0"/>
              </a:schemeClr>
            </a:effectRef>
            <a:fontRef idx="minor">
              <a:schemeClr val="lt1"/>
            </a:fontRef>
          </p:style>
          <p:txBody>
            <a:bodyPr spcFirstLastPara="0" vert="horz" wrap="square" lIns="10161" tIns="658236" rIns="10160" bIns="658234" numCol="1" spcCol="1270" anchor="ctr" anchorCtr="0">
              <a:noAutofit/>
            </a:bodyPr>
            <a:lstStyle/>
            <a:p>
              <a:pPr marL="0" lvl="0" indent="0" algn="ctr" defTabSz="711200">
                <a:lnSpc>
                  <a:spcPct val="90000"/>
                </a:lnSpc>
                <a:spcBef>
                  <a:spcPct val="0"/>
                </a:spcBef>
                <a:spcAft>
                  <a:spcPct val="35000"/>
                </a:spcAft>
                <a:buFont typeface="+mj-lt"/>
                <a:buNone/>
              </a:pPr>
              <a:r>
                <a:rPr lang="zh-CN" altLang="en-US" sz="1600" b="1" kern="1200" dirty="0">
                  <a:latin typeface="黑体" panose="02010609060101010101" pitchFamily="49" charset="-122"/>
                  <a:ea typeface="黑体" panose="02010609060101010101" pitchFamily="49" charset="-122"/>
                </a:rPr>
                <a:t>执行元件的运动速度和负载性质</a:t>
              </a:r>
            </a:p>
          </p:txBody>
        </p:sp>
        <p:sp>
          <p:nvSpPr>
            <p:cNvPr id="7" name="任意多边形: 形状 6">
              <a:extLst>
                <a:ext uri="{FF2B5EF4-FFF2-40B4-BE49-F238E27FC236}">
                  <a16:creationId xmlns:a16="http://schemas.microsoft.com/office/drawing/2014/main" id="{86D0460C-BBC5-4BDA-A466-FA073F5CFC91}"/>
                </a:ext>
              </a:extLst>
            </p:cNvPr>
            <p:cNvSpPr/>
            <p:nvPr/>
          </p:nvSpPr>
          <p:spPr>
            <a:xfrm>
              <a:off x="2627783" y="1686072"/>
              <a:ext cx="6072038" cy="1645093"/>
            </a:xfrm>
            <a:custGeom>
              <a:avLst/>
              <a:gdLst>
                <a:gd name="connsiteX0" fmla="*/ 274187 w 1645092"/>
                <a:gd name="connsiteY0" fmla="*/ 0 h 6934215"/>
                <a:gd name="connsiteX1" fmla="*/ 1370905 w 1645092"/>
                <a:gd name="connsiteY1" fmla="*/ 0 h 6934215"/>
                <a:gd name="connsiteX2" fmla="*/ 1645092 w 1645092"/>
                <a:gd name="connsiteY2" fmla="*/ 274187 h 6934215"/>
                <a:gd name="connsiteX3" fmla="*/ 1645092 w 1645092"/>
                <a:gd name="connsiteY3" fmla="*/ 6934215 h 6934215"/>
                <a:gd name="connsiteX4" fmla="*/ 1645092 w 1645092"/>
                <a:gd name="connsiteY4" fmla="*/ 6934215 h 6934215"/>
                <a:gd name="connsiteX5" fmla="*/ 0 w 1645092"/>
                <a:gd name="connsiteY5" fmla="*/ 6934215 h 6934215"/>
                <a:gd name="connsiteX6" fmla="*/ 0 w 1645092"/>
                <a:gd name="connsiteY6" fmla="*/ 6934215 h 6934215"/>
                <a:gd name="connsiteX7" fmla="*/ 0 w 1645092"/>
                <a:gd name="connsiteY7" fmla="*/ 274187 h 6934215"/>
                <a:gd name="connsiteX8" fmla="*/ 274187 w 1645092"/>
                <a:gd name="connsiteY8" fmla="*/ 0 h 693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45092" h="6934215">
                  <a:moveTo>
                    <a:pt x="1645092" y="1155725"/>
                  </a:moveTo>
                  <a:lnTo>
                    <a:pt x="1645092" y="5778490"/>
                  </a:lnTo>
                  <a:cubicBezTo>
                    <a:pt x="1645092" y="6416777"/>
                    <a:pt x="1615968" y="6934213"/>
                    <a:pt x="1580043" y="6934213"/>
                  </a:cubicBezTo>
                  <a:lnTo>
                    <a:pt x="0" y="6934213"/>
                  </a:lnTo>
                  <a:lnTo>
                    <a:pt x="0" y="6934213"/>
                  </a:lnTo>
                  <a:lnTo>
                    <a:pt x="0" y="2"/>
                  </a:lnTo>
                  <a:lnTo>
                    <a:pt x="0" y="2"/>
                  </a:lnTo>
                  <a:lnTo>
                    <a:pt x="1580043" y="2"/>
                  </a:lnTo>
                  <a:cubicBezTo>
                    <a:pt x="1615968" y="2"/>
                    <a:pt x="1645092" y="517438"/>
                    <a:pt x="1645092" y="1155725"/>
                  </a:cubicBezTo>
                  <a:close/>
                </a:path>
              </a:pathLst>
            </a:custGeom>
          </p:spPr>
          <p:style>
            <a:lnRef idx="2">
              <a:schemeClr val="accent1">
                <a:shade val="80000"/>
                <a:hueOff val="0"/>
                <a:satOff val="0"/>
                <a:lumOff val="0"/>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9569" tIns="89197" rIns="89197" bIns="89198" numCol="1" spcCol="1270" anchor="ctr" anchorCtr="0">
              <a:noAutofit/>
            </a:bodyPr>
            <a:lstStyle/>
            <a:p>
              <a:pPr marL="285750" lvl="1" indent="-285750" algn="l" defTabSz="622300">
                <a:lnSpc>
                  <a:spcPct val="90000"/>
                </a:lnSpc>
                <a:spcBef>
                  <a:spcPct val="0"/>
                </a:spcBef>
                <a:spcAft>
                  <a:spcPct val="15000"/>
                </a:spcAft>
                <a:buFont typeface="Wingdings" panose="05000000000000000000" pitchFamily="2" charset="2"/>
                <a:buChar char="p"/>
              </a:pPr>
              <a:r>
                <a:rPr lang="zh-CN" altLang="en-US" sz="1600" kern="1200" dirty="0">
                  <a:solidFill>
                    <a:schemeClr val="tx1">
                      <a:lumMod val="75000"/>
                      <a:lumOff val="25000"/>
                    </a:schemeClr>
                  </a:solidFill>
                  <a:latin typeface="黑体" panose="02010609060101010101" pitchFamily="49" charset="-122"/>
                  <a:ea typeface="黑体" panose="02010609060101010101" pitchFamily="49" charset="-122"/>
                </a:rPr>
                <a:t>速度低：节流调速回路</a:t>
              </a:r>
            </a:p>
            <a:p>
              <a:pPr marL="285750" lvl="1" indent="-285750" algn="l" defTabSz="622300">
                <a:lnSpc>
                  <a:spcPct val="90000"/>
                </a:lnSpc>
                <a:spcBef>
                  <a:spcPct val="0"/>
                </a:spcBef>
                <a:spcAft>
                  <a:spcPct val="15000"/>
                </a:spcAft>
                <a:buFont typeface="Wingdings" panose="05000000000000000000" pitchFamily="2" charset="2"/>
                <a:buChar char="p"/>
              </a:pPr>
              <a:r>
                <a:rPr lang="zh-CN" altLang="en-US" sz="1600" kern="1200" dirty="0">
                  <a:solidFill>
                    <a:schemeClr val="tx1">
                      <a:lumMod val="75000"/>
                      <a:lumOff val="25000"/>
                    </a:schemeClr>
                  </a:solidFill>
                  <a:latin typeface="黑体" panose="02010609060101010101" pitchFamily="49" charset="-122"/>
                  <a:ea typeface="黑体" panose="02010609060101010101" pitchFamily="49" charset="-122"/>
                </a:rPr>
                <a:t>速度稳定性要求高：调速阀式调速回路</a:t>
              </a:r>
              <a:endParaRPr lang="en-US" altLang="zh-CN" sz="1600" kern="1200" dirty="0">
                <a:solidFill>
                  <a:schemeClr val="tx1">
                    <a:lumMod val="75000"/>
                    <a:lumOff val="25000"/>
                  </a:schemeClr>
                </a:solidFill>
                <a:latin typeface="黑体" panose="02010609060101010101" pitchFamily="49" charset="-122"/>
                <a:ea typeface="黑体" panose="02010609060101010101" pitchFamily="49" charset="-122"/>
              </a:endParaRPr>
            </a:p>
            <a:p>
              <a:pPr marL="285750" lvl="1" indent="-285750" algn="l" defTabSz="622300">
                <a:lnSpc>
                  <a:spcPct val="90000"/>
                </a:lnSpc>
                <a:spcBef>
                  <a:spcPct val="0"/>
                </a:spcBef>
                <a:spcAft>
                  <a:spcPct val="15000"/>
                </a:spcAft>
                <a:buFont typeface="Wingdings" panose="05000000000000000000" pitchFamily="2" charset="2"/>
                <a:buChar char="p"/>
              </a:pPr>
              <a:r>
                <a:rPr lang="zh-CN" altLang="en-US" sz="1600" kern="1200" dirty="0">
                  <a:solidFill>
                    <a:schemeClr val="tx1">
                      <a:lumMod val="75000"/>
                      <a:lumOff val="25000"/>
                    </a:schemeClr>
                  </a:solidFill>
                  <a:latin typeface="黑体" panose="02010609060101010101" pitchFamily="49" charset="-122"/>
                  <a:ea typeface="黑体" panose="02010609060101010101" pitchFamily="49" charset="-122"/>
                </a:rPr>
                <a:t>速度稳定性要求低：节流阀式调速回路</a:t>
              </a:r>
              <a:endParaRPr lang="en-US" altLang="zh-CN" sz="1600" kern="1200" dirty="0">
                <a:solidFill>
                  <a:schemeClr val="tx1">
                    <a:lumMod val="75000"/>
                    <a:lumOff val="25000"/>
                  </a:schemeClr>
                </a:solidFill>
                <a:latin typeface="黑体" panose="02010609060101010101" pitchFamily="49" charset="-122"/>
                <a:ea typeface="黑体" panose="02010609060101010101" pitchFamily="49" charset="-122"/>
              </a:endParaRPr>
            </a:p>
            <a:p>
              <a:pPr marL="285750" lvl="1" indent="-285750" algn="l" defTabSz="622300">
                <a:lnSpc>
                  <a:spcPct val="90000"/>
                </a:lnSpc>
                <a:spcBef>
                  <a:spcPct val="0"/>
                </a:spcBef>
                <a:spcAft>
                  <a:spcPct val="15000"/>
                </a:spcAft>
                <a:buFont typeface="Wingdings" panose="05000000000000000000" pitchFamily="2" charset="2"/>
                <a:buChar char="p"/>
              </a:pPr>
              <a:r>
                <a:rPr lang="zh-CN" altLang="en-US" sz="1600" kern="1200" dirty="0">
                  <a:solidFill>
                    <a:schemeClr val="tx1">
                      <a:lumMod val="75000"/>
                      <a:lumOff val="25000"/>
                    </a:schemeClr>
                  </a:solidFill>
                  <a:latin typeface="黑体" panose="02010609060101010101" pitchFamily="49" charset="-122"/>
                  <a:ea typeface="黑体" panose="02010609060101010101" pitchFamily="49" charset="-122"/>
                </a:rPr>
                <a:t>负载小、负载变化小：节流调速回路</a:t>
              </a:r>
              <a:endParaRPr lang="en-US" altLang="zh-CN" sz="1600" kern="1200" dirty="0">
                <a:solidFill>
                  <a:schemeClr val="tx1">
                    <a:lumMod val="75000"/>
                    <a:lumOff val="25000"/>
                  </a:schemeClr>
                </a:solidFill>
                <a:latin typeface="黑体" panose="02010609060101010101" pitchFamily="49" charset="-122"/>
                <a:ea typeface="黑体" panose="02010609060101010101" pitchFamily="49" charset="-122"/>
              </a:endParaRPr>
            </a:p>
            <a:p>
              <a:pPr marL="285750" lvl="1" indent="-285750" algn="l" defTabSz="622300">
                <a:lnSpc>
                  <a:spcPct val="90000"/>
                </a:lnSpc>
                <a:spcBef>
                  <a:spcPct val="0"/>
                </a:spcBef>
                <a:spcAft>
                  <a:spcPct val="15000"/>
                </a:spcAft>
                <a:buFont typeface="Wingdings" panose="05000000000000000000" pitchFamily="2" charset="2"/>
                <a:buChar char="p"/>
              </a:pPr>
              <a:r>
                <a:rPr lang="zh-CN" altLang="en-US" sz="1600" kern="1200" dirty="0">
                  <a:solidFill>
                    <a:schemeClr val="tx1">
                      <a:lumMod val="75000"/>
                      <a:lumOff val="25000"/>
                    </a:schemeClr>
                  </a:solidFill>
                  <a:latin typeface="黑体" panose="02010609060101010101" pitchFamily="49" charset="-122"/>
                  <a:ea typeface="黑体" panose="02010609060101010101" pitchFamily="49" charset="-122"/>
                </a:rPr>
                <a:t>负载大、负载变化大：容积调速回路或容积节流调速回路</a:t>
              </a:r>
              <a:endParaRPr lang="en-US" altLang="zh-CN" sz="1600" kern="1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8" name="任意多边形: 形状 7">
              <a:extLst>
                <a:ext uri="{FF2B5EF4-FFF2-40B4-BE49-F238E27FC236}">
                  <a16:creationId xmlns:a16="http://schemas.microsoft.com/office/drawing/2014/main" id="{33185670-3309-4480-8049-7DD3CBF2D0B4}"/>
                </a:ext>
              </a:extLst>
            </p:cNvPr>
            <p:cNvSpPr/>
            <p:nvPr/>
          </p:nvSpPr>
          <p:spPr>
            <a:xfrm>
              <a:off x="516186" y="3560498"/>
              <a:ext cx="1679550" cy="1397315"/>
            </a:xfrm>
            <a:custGeom>
              <a:avLst/>
              <a:gdLst>
                <a:gd name="connsiteX0" fmla="*/ 0 w 1718126"/>
                <a:gd name="connsiteY0" fmla="*/ 0 h 1202688"/>
                <a:gd name="connsiteX1" fmla="*/ 1116782 w 1718126"/>
                <a:gd name="connsiteY1" fmla="*/ 0 h 1202688"/>
                <a:gd name="connsiteX2" fmla="*/ 1718126 w 1718126"/>
                <a:gd name="connsiteY2" fmla="*/ 601344 h 1202688"/>
                <a:gd name="connsiteX3" fmla="*/ 1116782 w 1718126"/>
                <a:gd name="connsiteY3" fmla="*/ 1202688 h 1202688"/>
                <a:gd name="connsiteX4" fmla="*/ 0 w 1718126"/>
                <a:gd name="connsiteY4" fmla="*/ 1202688 h 1202688"/>
                <a:gd name="connsiteX5" fmla="*/ 601344 w 1718126"/>
                <a:gd name="connsiteY5" fmla="*/ 601344 h 1202688"/>
                <a:gd name="connsiteX6" fmla="*/ 0 w 1718126"/>
                <a:gd name="connsiteY6" fmla="*/ 0 h 120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8126" h="1202688">
                  <a:moveTo>
                    <a:pt x="1718126" y="0"/>
                  </a:moveTo>
                  <a:lnTo>
                    <a:pt x="1718126" y="781747"/>
                  </a:lnTo>
                  <a:lnTo>
                    <a:pt x="859063" y="1202688"/>
                  </a:lnTo>
                  <a:lnTo>
                    <a:pt x="0" y="781747"/>
                  </a:lnTo>
                  <a:lnTo>
                    <a:pt x="0" y="0"/>
                  </a:lnTo>
                  <a:lnTo>
                    <a:pt x="859063" y="420941"/>
                  </a:lnTo>
                  <a:lnTo>
                    <a:pt x="1718126" y="0"/>
                  </a:lnTo>
                  <a:close/>
                </a:path>
              </a:pathLst>
            </a:custGeom>
          </p:spPr>
          <p:style>
            <a:lnRef idx="2">
              <a:schemeClr val="accent1">
                <a:shade val="80000"/>
                <a:hueOff val="-286837"/>
                <a:satOff val="-24292"/>
                <a:lumOff val="18155"/>
                <a:alphaOff val="0"/>
              </a:schemeClr>
            </a:lnRef>
            <a:fillRef idx="1">
              <a:schemeClr val="accent1">
                <a:shade val="80000"/>
                <a:hueOff val="-286837"/>
                <a:satOff val="-24292"/>
                <a:lumOff val="18155"/>
                <a:alphaOff val="0"/>
              </a:schemeClr>
            </a:fillRef>
            <a:effectRef idx="0">
              <a:schemeClr val="accent1">
                <a:shade val="80000"/>
                <a:hueOff val="-286837"/>
                <a:satOff val="-24292"/>
                <a:lumOff val="18155"/>
                <a:alphaOff val="0"/>
              </a:schemeClr>
            </a:effectRef>
            <a:fontRef idx="minor">
              <a:schemeClr val="lt1"/>
            </a:fontRef>
          </p:style>
          <p:txBody>
            <a:bodyPr spcFirstLastPara="0" vert="horz" wrap="square" lIns="10160" tIns="611504" rIns="10160" bIns="611504" numCol="1" spcCol="1270" anchor="ctr" anchorCtr="0">
              <a:noAutofit/>
            </a:bodyPr>
            <a:lstStyle/>
            <a:p>
              <a:pPr marL="0" lvl="0" indent="0" algn="ctr" defTabSz="711200">
                <a:lnSpc>
                  <a:spcPct val="90000"/>
                </a:lnSpc>
                <a:spcBef>
                  <a:spcPct val="0"/>
                </a:spcBef>
                <a:spcAft>
                  <a:spcPct val="35000"/>
                </a:spcAft>
                <a:buFont typeface="+mj-lt"/>
                <a:buNone/>
              </a:pPr>
              <a:r>
                <a:rPr lang="zh-CN" altLang="en-US" sz="1600" b="1" kern="1200" dirty="0">
                  <a:latin typeface="黑体" panose="02010609060101010101" pitchFamily="49" charset="-122"/>
                  <a:ea typeface="黑体" panose="02010609060101010101" pitchFamily="49" charset="-122"/>
                </a:rPr>
                <a:t>功率大小</a:t>
              </a:r>
            </a:p>
          </p:txBody>
        </p:sp>
        <p:sp>
          <p:nvSpPr>
            <p:cNvPr id="9" name="任意多边形: 形状 8">
              <a:extLst>
                <a:ext uri="{FF2B5EF4-FFF2-40B4-BE49-F238E27FC236}">
                  <a16:creationId xmlns:a16="http://schemas.microsoft.com/office/drawing/2014/main" id="{262F1455-CD82-4A8B-855A-6B221ADAF64F}"/>
                </a:ext>
              </a:extLst>
            </p:cNvPr>
            <p:cNvSpPr/>
            <p:nvPr/>
          </p:nvSpPr>
          <p:spPr>
            <a:xfrm>
              <a:off x="2627783" y="3490632"/>
              <a:ext cx="6025307" cy="1300963"/>
            </a:xfrm>
            <a:custGeom>
              <a:avLst/>
              <a:gdLst>
                <a:gd name="connsiteX0" fmla="*/ 216831 w 1300962"/>
                <a:gd name="connsiteY0" fmla="*/ 0 h 6934215"/>
                <a:gd name="connsiteX1" fmla="*/ 1084131 w 1300962"/>
                <a:gd name="connsiteY1" fmla="*/ 0 h 6934215"/>
                <a:gd name="connsiteX2" fmla="*/ 1300962 w 1300962"/>
                <a:gd name="connsiteY2" fmla="*/ 216831 h 6934215"/>
                <a:gd name="connsiteX3" fmla="*/ 1300962 w 1300962"/>
                <a:gd name="connsiteY3" fmla="*/ 6934215 h 6934215"/>
                <a:gd name="connsiteX4" fmla="*/ 1300962 w 1300962"/>
                <a:gd name="connsiteY4" fmla="*/ 6934215 h 6934215"/>
                <a:gd name="connsiteX5" fmla="*/ 0 w 1300962"/>
                <a:gd name="connsiteY5" fmla="*/ 6934215 h 6934215"/>
                <a:gd name="connsiteX6" fmla="*/ 0 w 1300962"/>
                <a:gd name="connsiteY6" fmla="*/ 6934215 h 6934215"/>
                <a:gd name="connsiteX7" fmla="*/ 0 w 1300962"/>
                <a:gd name="connsiteY7" fmla="*/ 216831 h 6934215"/>
                <a:gd name="connsiteX8" fmla="*/ 216831 w 1300962"/>
                <a:gd name="connsiteY8" fmla="*/ 0 h 693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00962" h="6934215">
                  <a:moveTo>
                    <a:pt x="1300962" y="1155726"/>
                  </a:moveTo>
                  <a:lnTo>
                    <a:pt x="1300962" y="5778489"/>
                  </a:lnTo>
                  <a:cubicBezTo>
                    <a:pt x="1300962" y="6416775"/>
                    <a:pt x="1282748" y="6934212"/>
                    <a:pt x="1260281" y="6934212"/>
                  </a:cubicBezTo>
                  <a:lnTo>
                    <a:pt x="0" y="6934212"/>
                  </a:lnTo>
                  <a:lnTo>
                    <a:pt x="0" y="6934212"/>
                  </a:lnTo>
                  <a:lnTo>
                    <a:pt x="0" y="3"/>
                  </a:lnTo>
                  <a:lnTo>
                    <a:pt x="0" y="3"/>
                  </a:lnTo>
                  <a:lnTo>
                    <a:pt x="1260281" y="3"/>
                  </a:lnTo>
                  <a:cubicBezTo>
                    <a:pt x="1282748" y="3"/>
                    <a:pt x="1300962" y="517440"/>
                    <a:pt x="1300962" y="1155726"/>
                  </a:cubicBezTo>
                  <a:close/>
                </a:path>
              </a:pathLst>
            </a:custGeom>
          </p:spPr>
          <p:style>
            <a:lnRef idx="2">
              <a:schemeClr val="accent1">
                <a:shade val="80000"/>
                <a:hueOff val="-286837"/>
                <a:satOff val="-24292"/>
                <a:lumOff val="18155"/>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9569" tIns="72398" rIns="72398" bIns="72399" numCol="1" spcCol="1270" anchor="ctr" anchorCtr="0">
              <a:noAutofit/>
            </a:bodyPr>
            <a:lstStyle/>
            <a:p>
              <a:pPr marL="285750" lvl="1" indent="-285750" algn="l" defTabSz="622300">
                <a:lnSpc>
                  <a:spcPct val="90000"/>
                </a:lnSpc>
                <a:spcBef>
                  <a:spcPct val="0"/>
                </a:spcBef>
                <a:spcAft>
                  <a:spcPct val="15000"/>
                </a:spcAft>
                <a:buFont typeface="Wingdings" panose="05000000000000000000" pitchFamily="2" charset="2"/>
                <a:buChar char="p"/>
              </a:pPr>
              <a:r>
                <a:rPr lang="en-US" altLang="zh-CN" sz="1600" kern="1200" dirty="0">
                  <a:solidFill>
                    <a:schemeClr val="tx1">
                      <a:lumMod val="75000"/>
                      <a:lumOff val="25000"/>
                    </a:schemeClr>
                  </a:solidFill>
                  <a:latin typeface="黑体" panose="02010609060101010101" pitchFamily="49" charset="-122"/>
                  <a:ea typeface="黑体" panose="02010609060101010101" pitchFamily="49" charset="-122"/>
                </a:rPr>
                <a:t>3kW</a:t>
              </a:r>
              <a:r>
                <a:rPr lang="zh-CN" altLang="en-US" sz="1600" kern="1200" dirty="0">
                  <a:solidFill>
                    <a:schemeClr val="tx1">
                      <a:lumMod val="75000"/>
                      <a:lumOff val="25000"/>
                    </a:schemeClr>
                  </a:solidFill>
                  <a:latin typeface="黑体" panose="02010609060101010101" pitchFamily="49" charset="-122"/>
                  <a:ea typeface="黑体" panose="02010609060101010101" pitchFamily="49" charset="-122"/>
                </a:rPr>
                <a:t>以下：节流调速回路</a:t>
              </a:r>
            </a:p>
            <a:p>
              <a:pPr marL="285750" lvl="1" indent="-285750" algn="l" defTabSz="622300">
                <a:lnSpc>
                  <a:spcPct val="90000"/>
                </a:lnSpc>
                <a:spcBef>
                  <a:spcPct val="0"/>
                </a:spcBef>
                <a:spcAft>
                  <a:spcPct val="15000"/>
                </a:spcAft>
                <a:buFont typeface="Wingdings" panose="05000000000000000000" pitchFamily="2" charset="2"/>
                <a:buChar char="p"/>
              </a:pPr>
              <a:r>
                <a:rPr lang="en-US" altLang="zh-CN" sz="1600" kern="1200" dirty="0">
                  <a:solidFill>
                    <a:schemeClr val="tx1">
                      <a:lumMod val="75000"/>
                      <a:lumOff val="25000"/>
                    </a:schemeClr>
                  </a:solidFill>
                  <a:latin typeface="黑体" panose="02010609060101010101" pitchFamily="49" charset="-122"/>
                  <a:ea typeface="黑体" panose="02010609060101010101" pitchFamily="49" charset="-122"/>
                </a:rPr>
                <a:t>3-5kW</a:t>
              </a:r>
              <a:r>
                <a:rPr lang="zh-CN" altLang="en-US" sz="1600" kern="1200" dirty="0">
                  <a:solidFill>
                    <a:schemeClr val="tx1">
                      <a:lumMod val="75000"/>
                      <a:lumOff val="25000"/>
                    </a:schemeClr>
                  </a:solidFill>
                  <a:latin typeface="黑体" panose="02010609060101010101" pitchFamily="49" charset="-122"/>
                  <a:ea typeface="黑体" panose="02010609060101010101" pitchFamily="49" charset="-122"/>
                </a:rPr>
                <a:t>：容积节流调速回路或容积调速回路</a:t>
              </a:r>
              <a:endParaRPr lang="en-US" altLang="zh-CN" sz="1600" kern="1200" dirty="0">
                <a:solidFill>
                  <a:schemeClr val="tx1">
                    <a:lumMod val="75000"/>
                    <a:lumOff val="25000"/>
                  </a:schemeClr>
                </a:solidFill>
                <a:latin typeface="黑体" panose="02010609060101010101" pitchFamily="49" charset="-122"/>
                <a:ea typeface="黑体" panose="02010609060101010101" pitchFamily="49" charset="-122"/>
              </a:endParaRPr>
            </a:p>
            <a:p>
              <a:pPr marL="285750" lvl="1" indent="-285750" algn="l" defTabSz="622300">
                <a:lnSpc>
                  <a:spcPct val="90000"/>
                </a:lnSpc>
                <a:spcBef>
                  <a:spcPct val="0"/>
                </a:spcBef>
                <a:spcAft>
                  <a:spcPct val="15000"/>
                </a:spcAft>
                <a:buFont typeface="Wingdings" panose="05000000000000000000" pitchFamily="2" charset="2"/>
                <a:buChar char="p"/>
              </a:pPr>
              <a:r>
                <a:rPr lang="en-US" altLang="zh-CN" sz="1600" kern="1200" dirty="0">
                  <a:solidFill>
                    <a:schemeClr val="tx1">
                      <a:lumMod val="75000"/>
                      <a:lumOff val="25000"/>
                    </a:schemeClr>
                  </a:solidFill>
                  <a:latin typeface="黑体" panose="02010609060101010101" pitchFamily="49" charset="-122"/>
                  <a:ea typeface="黑体" panose="02010609060101010101" pitchFamily="49" charset="-122"/>
                </a:rPr>
                <a:t>5kW</a:t>
              </a:r>
              <a:r>
                <a:rPr lang="zh-CN" altLang="en-US" sz="1600" kern="1200" dirty="0">
                  <a:solidFill>
                    <a:schemeClr val="tx1">
                      <a:lumMod val="75000"/>
                      <a:lumOff val="25000"/>
                    </a:schemeClr>
                  </a:solidFill>
                  <a:latin typeface="黑体" panose="02010609060101010101" pitchFamily="49" charset="-122"/>
                  <a:ea typeface="黑体" panose="02010609060101010101" pitchFamily="49" charset="-122"/>
                </a:rPr>
                <a:t>以上：容积调速回路</a:t>
              </a:r>
              <a:endParaRPr lang="en-US" altLang="zh-CN" sz="1600" kern="1200" dirty="0">
                <a:solidFill>
                  <a:schemeClr val="tx1">
                    <a:lumMod val="75000"/>
                    <a:lumOff val="25000"/>
                  </a:schemeClr>
                </a:solidFill>
                <a:latin typeface="黑体" panose="02010609060101010101" pitchFamily="49" charset="-122"/>
                <a:ea typeface="黑体" panose="02010609060101010101" pitchFamily="49" charset="-122"/>
              </a:endParaRPr>
            </a:p>
          </p:txBody>
        </p:sp>
        <p:sp>
          <p:nvSpPr>
            <p:cNvPr id="10" name="任意多边形: 形状 9">
              <a:extLst>
                <a:ext uri="{FF2B5EF4-FFF2-40B4-BE49-F238E27FC236}">
                  <a16:creationId xmlns:a16="http://schemas.microsoft.com/office/drawing/2014/main" id="{CD44490F-B3B4-45A3-B6A2-6D732149F90E}"/>
                </a:ext>
              </a:extLst>
            </p:cNvPr>
            <p:cNvSpPr/>
            <p:nvPr/>
          </p:nvSpPr>
          <p:spPr>
            <a:xfrm>
              <a:off x="516186" y="4999345"/>
              <a:ext cx="1679550" cy="1419939"/>
            </a:xfrm>
            <a:custGeom>
              <a:avLst/>
              <a:gdLst>
                <a:gd name="connsiteX0" fmla="*/ 0 w 1718126"/>
                <a:gd name="connsiteY0" fmla="*/ 0 h 1202688"/>
                <a:gd name="connsiteX1" fmla="*/ 1116782 w 1718126"/>
                <a:gd name="connsiteY1" fmla="*/ 0 h 1202688"/>
                <a:gd name="connsiteX2" fmla="*/ 1718126 w 1718126"/>
                <a:gd name="connsiteY2" fmla="*/ 601344 h 1202688"/>
                <a:gd name="connsiteX3" fmla="*/ 1116782 w 1718126"/>
                <a:gd name="connsiteY3" fmla="*/ 1202688 h 1202688"/>
                <a:gd name="connsiteX4" fmla="*/ 0 w 1718126"/>
                <a:gd name="connsiteY4" fmla="*/ 1202688 h 1202688"/>
                <a:gd name="connsiteX5" fmla="*/ 601344 w 1718126"/>
                <a:gd name="connsiteY5" fmla="*/ 601344 h 1202688"/>
                <a:gd name="connsiteX6" fmla="*/ 0 w 1718126"/>
                <a:gd name="connsiteY6" fmla="*/ 0 h 12026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8126" h="1202688">
                  <a:moveTo>
                    <a:pt x="1718126" y="0"/>
                  </a:moveTo>
                  <a:lnTo>
                    <a:pt x="1718126" y="781747"/>
                  </a:lnTo>
                  <a:lnTo>
                    <a:pt x="859063" y="1202688"/>
                  </a:lnTo>
                  <a:lnTo>
                    <a:pt x="0" y="781747"/>
                  </a:lnTo>
                  <a:lnTo>
                    <a:pt x="0" y="0"/>
                  </a:lnTo>
                  <a:lnTo>
                    <a:pt x="859063" y="420941"/>
                  </a:lnTo>
                  <a:lnTo>
                    <a:pt x="1718126" y="0"/>
                  </a:lnTo>
                  <a:close/>
                </a:path>
              </a:pathLst>
            </a:custGeom>
          </p:spPr>
          <p:style>
            <a:lnRef idx="2">
              <a:schemeClr val="accent1">
                <a:shade val="80000"/>
                <a:hueOff val="-573673"/>
                <a:satOff val="-48584"/>
                <a:lumOff val="36311"/>
                <a:alphaOff val="0"/>
              </a:schemeClr>
            </a:lnRef>
            <a:fillRef idx="1">
              <a:schemeClr val="accent1">
                <a:shade val="80000"/>
                <a:hueOff val="-573673"/>
                <a:satOff val="-48584"/>
                <a:lumOff val="36311"/>
                <a:alphaOff val="0"/>
              </a:schemeClr>
            </a:fillRef>
            <a:effectRef idx="0">
              <a:schemeClr val="accent1">
                <a:shade val="80000"/>
                <a:hueOff val="-573673"/>
                <a:satOff val="-48584"/>
                <a:lumOff val="36311"/>
                <a:alphaOff val="0"/>
              </a:schemeClr>
            </a:effectRef>
            <a:fontRef idx="minor">
              <a:schemeClr val="lt1"/>
            </a:fontRef>
          </p:style>
          <p:txBody>
            <a:bodyPr spcFirstLastPara="0" vert="horz" wrap="square" lIns="10160" tIns="611504" rIns="10160" bIns="611504"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黑体" panose="02010609060101010101" pitchFamily="49" charset="-122"/>
                  <a:ea typeface="黑体" panose="02010609060101010101" pitchFamily="49" charset="-122"/>
                </a:rPr>
                <a:t>设备费用</a:t>
              </a:r>
            </a:p>
          </p:txBody>
        </p:sp>
        <p:sp>
          <p:nvSpPr>
            <p:cNvPr id="11" name="任意多边形: 形状 10">
              <a:extLst>
                <a:ext uri="{FF2B5EF4-FFF2-40B4-BE49-F238E27FC236}">
                  <a16:creationId xmlns:a16="http://schemas.microsoft.com/office/drawing/2014/main" id="{647A0B50-179A-4771-9126-5760A6162654}"/>
                </a:ext>
              </a:extLst>
            </p:cNvPr>
            <p:cNvSpPr/>
            <p:nvPr/>
          </p:nvSpPr>
          <p:spPr>
            <a:xfrm>
              <a:off x="2627782" y="5123420"/>
              <a:ext cx="6025307" cy="1116783"/>
            </a:xfrm>
            <a:custGeom>
              <a:avLst/>
              <a:gdLst>
                <a:gd name="connsiteX0" fmla="*/ 186134 w 1116782"/>
                <a:gd name="connsiteY0" fmla="*/ 0 h 6934215"/>
                <a:gd name="connsiteX1" fmla="*/ 930648 w 1116782"/>
                <a:gd name="connsiteY1" fmla="*/ 0 h 6934215"/>
                <a:gd name="connsiteX2" fmla="*/ 1116782 w 1116782"/>
                <a:gd name="connsiteY2" fmla="*/ 186134 h 6934215"/>
                <a:gd name="connsiteX3" fmla="*/ 1116782 w 1116782"/>
                <a:gd name="connsiteY3" fmla="*/ 6934215 h 6934215"/>
                <a:gd name="connsiteX4" fmla="*/ 1116782 w 1116782"/>
                <a:gd name="connsiteY4" fmla="*/ 6934215 h 6934215"/>
                <a:gd name="connsiteX5" fmla="*/ 0 w 1116782"/>
                <a:gd name="connsiteY5" fmla="*/ 6934215 h 6934215"/>
                <a:gd name="connsiteX6" fmla="*/ 0 w 1116782"/>
                <a:gd name="connsiteY6" fmla="*/ 6934215 h 6934215"/>
                <a:gd name="connsiteX7" fmla="*/ 0 w 1116782"/>
                <a:gd name="connsiteY7" fmla="*/ 186134 h 6934215"/>
                <a:gd name="connsiteX8" fmla="*/ 186134 w 1116782"/>
                <a:gd name="connsiteY8" fmla="*/ 0 h 69342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16782" h="6934215">
                  <a:moveTo>
                    <a:pt x="1116782" y="1155727"/>
                  </a:moveTo>
                  <a:lnTo>
                    <a:pt x="1116782" y="5778488"/>
                  </a:lnTo>
                  <a:cubicBezTo>
                    <a:pt x="1116782" y="6416777"/>
                    <a:pt x="1103360" y="6934212"/>
                    <a:pt x="1086804" y="6934212"/>
                  </a:cubicBezTo>
                  <a:lnTo>
                    <a:pt x="0" y="6934212"/>
                  </a:lnTo>
                  <a:lnTo>
                    <a:pt x="0" y="6934212"/>
                  </a:lnTo>
                  <a:lnTo>
                    <a:pt x="0" y="3"/>
                  </a:lnTo>
                  <a:lnTo>
                    <a:pt x="0" y="3"/>
                  </a:lnTo>
                  <a:lnTo>
                    <a:pt x="1086804" y="3"/>
                  </a:lnTo>
                  <a:cubicBezTo>
                    <a:pt x="1103360" y="3"/>
                    <a:pt x="1116782" y="517438"/>
                    <a:pt x="1116782" y="1155727"/>
                  </a:cubicBezTo>
                  <a:close/>
                </a:path>
              </a:pathLst>
            </a:custGeom>
          </p:spPr>
          <p:style>
            <a:lnRef idx="2">
              <a:schemeClr val="accent1">
                <a:shade val="80000"/>
                <a:hueOff val="-573673"/>
                <a:satOff val="-48584"/>
                <a:lumOff val="36311"/>
                <a:alphaOff val="0"/>
              </a:schemeClr>
            </a:lnRef>
            <a:fillRef idx="1">
              <a:schemeClr val="lt1">
                <a:alpha val="90000"/>
                <a:hueOff val="0"/>
                <a:satOff val="0"/>
                <a:lumOff val="0"/>
                <a:alphaOff val="0"/>
              </a:schemeClr>
            </a:fillRef>
            <a:effectRef idx="0">
              <a:schemeClr val="lt1">
                <a:alpha val="90000"/>
                <a:hueOff val="0"/>
                <a:satOff val="0"/>
                <a:lumOff val="0"/>
                <a:alphaOff val="0"/>
              </a:schemeClr>
            </a:effectRef>
            <a:fontRef idx="minor">
              <a:schemeClr val="dk1">
                <a:hueOff val="0"/>
                <a:satOff val="0"/>
                <a:lumOff val="0"/>
                <a:alphaOff val="0"/>
              </a:schemeClr>
            </a:fontRef>
          </p:style>
          <p:txBody>
            <a:bodyPr spcFirstLastPara="0" vert="horz" wrap="square" lIns="99569" tIns="63408" rIns="63407" bIns="63407" numCol="1" spcCol="1270" anchor="ctr" anchorCtr="0">
              <a:noAutofit/>
            </a:bodyPr>
            <a:lstStyle/>
            <a:p>
              <a:pPr marL="285750" lvl="1" indent="-285750" algn="l" defTabSz="622300">
                <a:lnSpc>
                  <a:spcPct val="90000"/>
                </a:lnSpc>
                <a:spcBef>
                  <a:spcPct val="0"/>
                </a:spcBef>
                <a:spcAft>
                  <a:spcPct val="15000"/>
                </a:spcAft>
                <a:buFont typeface="Wingdings" panose="05000000000000000000" pitchFamily="2" charset="2"/>
                <a:buChar char="p"/>
              </a:pPr>
              <a:r>
                <a:rPr lang="zh-CN" altLang="en-US" sz="1600" kern="1200" dirty="0">
                  <a:solidFill>
                    <a:schemeClr val="tx1">
                      <a:lumMod val="75000"/>
                      <a:lumOff val="25000"/>
                    </a:schemeClr>
                  </a:solidFill>
                  <a:latin typeface="黑体" panose="02010609060101010101" pitchFamily="49" charset="-122"/>
                  <a:ea typeface="黑体" panose="02010609060101010101" pitchFamily="49" charset="-122"/>
                </a:rPr>
                <a:t>要求费用低廉：节流调速回路</a:t>
              </a:r>
            </a:p>
            <a:p>
              <a:pPr marL="285750" lvl="1" indent="-285750" algn="l" defTabSz="622300">
                <a:lnSpc>
                  <a:spcPct val="90000"/>
                </a:lnSpc>
                <a:spcBef>
                  <a:spcPct val="0"/>
                </a:spcBef>
                <a:spcAft>
                  <a:spcPct val="15000"/>
                </a:spcAft>
                <a:buFont typeface="Wingdings" panose="05000000000000000000" pitchFamily="2" charset="2"/>
                <a:buChar char="p"/>
              </a:pPr>
              <a:r>
                <a:rPr lang="zh-CN" altLang="en-US" sz="1600" kern="1200" dirty="0">
                  <a:solidFill>
                    <a:schemeClr val="tx1">
                      <a:lumMod val="75000"/>
                      <a:lumOff val="25000"/>
                    </a:schemeClr>
                  </a:solidFill>
                  <a:latin typeface="黑体" panose="02010609060101010101" pitchFamily="49" charset="-122"/>
                  <a:ea typeface="黑体" panose="02010609060101010101" pitchFamily="49" charset="-122"/>
                </a:rPr>
                <a:t>允许费用高：用容积节流调速回路或容积调速回路。</a:t>
              </a:r>
            </a:p>
          </p:txBody>
        </p:sp>
      </p:grpSp>
    </p:spTree>
    <p:extLst>
      <p:ext uri="{BB962C8B-B14F-4D97-AF65-F5344CB8AC3E}">
        <p14:creationId xmlns:p14="http://schemas.microsoft.com/office/powerpoint/2010/main" val="203660368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828D22D-3D3A-442D-BE24-E0BCD2376BC7}"/>
              </a:ext>
            </a:extLst>
          </p:cNvPr>
          <p:cNvSpPr>
            <a:spLocks noGrp="1"/>
          </p:cNvSpPr>
          <p:nvPr>
            <p:ph type="title"/>
          </p:nvPr>
        </p:nvSpPr>
        <p:spPr>
          <a:xfrm>
            <a:off x="1835696" y="0"/>
            <a:ext cx="6480720" cy="620688"/>
          </a:xfrm>
        </p:spPr>
        <p:txBody>
          <a:bodyPr/>
          <a:lstStyle/>
          <a:p>
            <a:r>
              <a:rPr lang="zh-CN" altLang="en-US" dirty="0"/>
              <a:t>三类调速回路的比较和选用</a:t>
            </a:r>
          </a:p>
        </p:txBody>
      </p:sp>
      <p:sp>
        <p:nvSpPr>
          <p:cNvPr id="3" name="内容占位符 2">
            <a:extLst>
              <a:ext uri="{FF2B5EF4-FFF2-40B4-BE49-F238E27FC236}">
                <a16:creationId xmlns:a16="http://schemas.microsoft.com/office/drawing/2014/main" id="{5666127D-805D-4E6A-A5EA-D82813DF6928}"/>
              </a:ext>
            </a:extLst>
          </p:cNvPr>
          <p:cNvSpPr>
            <a:spLocks noGrp="1"/>
          </p:cNvSpPr>
          <p:nvPr>
            <p:ph idx="1"/>
          </p:nvPr>
        </p:nvSpPr>
        <p:spPr/>
        <p:txBody>
          <a:bodyPr/>
          <a:lstStyle/>
          <a:p>
            <a:pPr>
              <a:lnSpc>
                <a:spcPct val="150000"/>
              </a:lnSpc>
            </a:pPr>
            <a:r>
              <a:rPr lang="zh-CN" altLang="en-US" sz="3200" dirty="0"/>
              <a:t>调速回路</a:t>
            </a:r>
            <a:endParaRPr lang="en-US" altLang="zh-CN" sz="3200" dirty="0"/>
          </a:p>
          <a:p>
            <a:pPr>
              <a:lnSpc>
                <a:spcPct val="150000"/>
              </a:lnSpc>
            </a:pPr>
            <a:endParaRPr lang="en-US" altLang="zh-CN" sz="3200" dirty="0"/>
          </a:p>
          <a:p>
            <a:pPr marL="0" indent="0">
              <a:lnSpc>
                <a:spcPct val="150000"/>
              </a:lnSpc>
              <a:buNone/>
            </a:pPr>
            <a:r>
              <a:rPr lang="zh-CN" altLang="en-US" sz="3200" dirty="0"/>
              <a:t>作业：</a:t>
            </a:r>
            <a:r>
              <a:rPr lang="en-US" altLang="zh-CN" sz="3200" dirty="0"/>
              <a:t>8-2</a:t>
            </a:r>
            <a:r>
              <a:rPr lang="zh-CN" altLang="en-US" sz="3200" dirty="0"/>
              <a:t>、</a:t>
            </a:r>
            <a:r>
              <a:rPr lang="en-US" altLang="zh-CN" sz="3200" dirty="0"/>
              <a:t>8-5</a:t>
            </a:r>
            <a:r>
              <a:rPr lang="zh-CN" altLang="en-US" sz="3200" dirty="0"/>
              <a:t>、</a:t>
            </a:r>
            <a:r>
              <a:rPr lang="en-US" altLang="zh-CN" sz="3200" dirty="0"/>
              <a:t>8-7</a:t>
            </a:r>
            <a:r>
              <a:rPr lang="zh-CN" altLang="en-US" sz="3200" dirty="0"/>
              <a:t>、</a:t>
            </a:r>
            <a:r>
              <a:rPr lang="en-US" altLang="zh-CN" sz="3200" dirty="0"/>
              <a:t>8-9</a:t>
            </a:r>
            <a:r>
              <a:rPr lang="zh-CN" altLang="en-US" sz="3200" dirty="0"/>
              <a:t>、</a:t>
            </a:r>
            <a:r>
              <a:rPr lang="en-US" altLang="zh-CN" sz="3200" dirty="0"/>
              <a:t>8-10</a:t>
            </a:r>
            <a:r>
              <a:rPr lang="zh-CN" altLang="en-US" sz="3200" dirty="0"/>
              <a:t>、</a:t>
            </a:r>
            <a:r>
              <a:rPr lang="en-US" altLang="zh-CN" sz="3200" dirty="0"/>
              <a:t>8-11</a:t>
            </a:r>
          </a:p>
          <a:p>
            <a:pPr>
              <a:lnSpc>
                <a:spcPct val="150000"/>
              </a:lnSpc>
            </a:pPr>
            <a:endParaRPr lang="en-US" altLang="zh-CN" sz="3200" dirty="0"/>
          </a:p>
          <a:p>
            <a:pPr>
              <a:lnSpc>
                <a:spcPct val="150000"/>
              </a:lnSpc>
            </a:pPr>
            <a:endParaRPr lang="en-US" altLang="zh-CN" sz="3200" dirty="0"/>
          </a:p>
        </p:txBody>
      </p:sp>
    </p:spTree>
    <p:extLst>
      <p:ext uri="{BB962C8B-B14F-4D97-AF65-F5344CB8AC3E}">
        <p14:creationId xmlns:p14="http://schemas.microsoft.com/office/powerpoint/2010/main" val="4148174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E6845-B8FD-49DB-856A-2497AA760F81}"/>
              </a:ext>
            </a:extLst>
          </p:cNvPr>
          <p:cNvSpPr>
            <a:spLocks noGrp="1"/>
          </p:cNvSpPr>
          <p:nvPr>
            <p:ph type="title"/>
          </p:nvPr>
        </p:nvSpPr>
        <p:spPr/>
        <p:txBody>
          <a:bodyPr/>
          <a:lstStyle/>
          <a:p>
            <a:r>
              <a:rPr lang="zh-CN" altLang="en-US" dirty="0"/>
              <a:t>容积调速回路分类</a:t>
            </a:r>
          </a:p>
        </p:txBody>
      </p:sp>
      <p:grpSp>
        <p:nvGrpSpPr>
          <p:cNvPr id="20" name="组合 19">
            <a:extLst>
              <a:ext uri="{FF2B5EF4-FFF2-40B4-BE49-F238E27FC236}">
                <a16:creationId xmlns:a16="http://schemas.microsoft.com/office/drawing/2014/main" id="{A7540424-E9A5-46A8-9C2C-95F8261D350A}"/>
              </a:ext>
            </a:extLst>
          </p:cNvPr>
          <p:cNvGrpSpPr/>
          <p:nvPr/>
        </p:nvGrpSpPr>
        <p:grpSpPr>
          <a:xfrm>
            <a:off x="5381920" y="1156367"/>
            <a:ext cx="3724665" cy="3978170"/>
            <a:chOff x="5557659" y="3229344"/>
            <a:chExt cx="2704436" cy="2888502"/>
          </a:xfrm>
        </p:grpSpPr>
        <p:grpSp>
          <p:nvGrpSpPr>
            <p:cNvPr id="38" name="组合 37">
              <a:extLst>
                <a:ext uri="{FF2B5EF4-FFF2-40B4-BE49-F238E27FC236}">
                  <a16:creationId xmlns:a16="http://schemas.microsoft.com/office/drawing/2014/main" id="{4AEA4222-9F24-4263-937A-CE33BABC5B94}"/>
                </a:ext>
              </a:extLst>
            </p:cNvPr>
            <p:cNvGrpSpPr/>
            <p:nvPr/>
          </p:nvGrpSpPr>
          <p:grpSpPr>
            <a:xfrm>
              <a:off x="5557659" y="4874378"/>
              <a:ext cx="959519" cy="671569"/>
              <a:chOff x="731964" y="4859666"/>
              <a:chExt cx="1306871" cy="914682"/>
            </a:xfrm>
            <a:solidFill>
              <a:schemeClr val="bg1">
                <a:lumMod val="95000"/>
              </a:schemeClr>
            </a:solidFill>
          </p:grpSpPr>
          <p:sp>
            <p:nvSpPr>
              <p:cNvPr id="39" name="矩形 38">
                <a:extLst>
                  <a:ext uri="{FF2B5EF4-FFF2-40B4-BE49-F238E27FC236}">
                    <a16:creationId xmlns:a16="http://schemas.microsoft.com/office/drawing/2014/main" id="{10405BAB-A891-4F69-B115-75217815F5F3}"/>
                  </a:ext>
                </a:extLst>
              </p:cNvPr>
              <p:cNvSpPr/>
              <p:nvPr/>
            </p:nvSpPr>
            <p:spPr>
              <a:xfrm>
                <a:off x="731964" y="5197084"/>
                <a:ext cx="443554"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nvGrpSpPr>
              <p:cNvPr id="40" name="组合 39">
                <a:extLst>
                  <a:ext uri="{FF2B5EF4-FFF2-40B4-BE49-F238E27FC236}">
                    <a16:creationId xmlns:a16="http://schemas.microsoft.com/office/drawing/2014/main" id="{967C6C3C-0C7F-4638-91E1-F54F8B59E396}"/>
                  </a:ext>
                </a:extLst>
              </p:cNvPr>
              <p:cNvGrpSpPr/>
              <p:nvPr/>
            </p:nvGrpSpPr>
            <p:grpSpPr>
              <a:xfrm>
                <a:off x="1124151" y="4859666"/>
                <a:ext cx="914684" cy="914682"/>
                <a:chOff x="1475656" y="3911173"/>
                <a:chExt cx="864096" cy="864096"/>
              </a:xfrm>
              <a:grpFill/>
            </p:grpSpPr>
            <p:sp>
              <p:nvSpPr>
                <p:cNvPr id="41" name="椭圆 40">
                  <a:extLst>
                    <a:ext uri="{FF2B5EF4-FFF2-40B4-BE49-F238E27FC236}">
                      <a16:creationId xmlns:a16="http://schemas.microsoft.com/office/drawing/2014/main" id="{7A815751-F12D-4890-8FBA-34B1E5F51952}"/>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sp>
              <p:nvSpPr>
                <p:cNvPr id="42" name="等腰三角形 41">
                  <a:extLst>
                    <a:ext uri="{FF2B5EF4-FFF2-40B4-BE49-F238E27FC236}">
                      <a16:creationId xmlns:a16="http://schemas.microsoft.com/office/drawing/2014/main" id="{5D3E720E-D899-463F-AB78-82C0EED8131B}"/>
                    </a:ext>
                  </a:extLst>
                </p:cNvPr>
                <p:cNvSpPr/>
                <p:nvPr/>
              </p:nvSpPr>
              <p:spPr>
                <a:xfrm>
                  <a:off x="1765075" y="3922351"/>
                  <a:ext cx="285259" cy="223557"/>
                </a:xfrm>
                <a:prstGeom prst="triangle">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grpSp>
        <p:grpSp>
          <p:nvGrpSpPr>
            <p:cNvPr id="43" name="组合 42">
              <a:extLst>
                <a:ext uri="{FF2B5EF4-FFF2-40B4-BE49-F238E27FC236}">
                  <a16:creationId xmlns:a16="http://schemas.microsoft.com/office/drawing/2014/main" id="{1CD863F5-3285-4E0B-8F20-F29E9BF9A1A9}"/>
                </a:ext>
              </a:extLst>
            </p:cNvPr>
            <p:cNvGrpSpPr/>
            <p:nvPr/>
          </p:nvGrpSpPr>
          <p:grpSpPr>
            <a:xfrm>
              <a:off x="7278744" y="4874381"/>
              <a:ext cx="983351" cy="671569"/>
              <a:chOff x="1124151" y="4859667"/>
              <a:chExt cx="1339330" cy="914682"/>
            </a:xfrm>
            <a:solidFill>
              <a:schemeClr val="bg1">
                <a:lumMod val="95000"/>
              </a:schemeClr>
            </a:solidFill>
          </p:grpSpPr>
          <p:sp>
            <p:nvSpPr>
              <p:cNvPr id="44" name="矩形 43">
                <a:extLst>
                  <a:ext uri="{FF2B5EF4-FFF2-40B4-BE49-F238E27FC236}">
                    <a16:creationId xmlns:a16="http://schemas.microsoft.com/office/drawing/2014/main" id="{718920F3-925D-467C-B41A-B36D13D16AF1}"/>
                  </a:ext>
                </a:extLst>
              </p:cNvPr>
              <p:cNvSpPr/>
              <p:nvPr/>
            </p:nvSpPr>
            <p:spPr>
              <a:xfrm>
                <a:off x="1930746" y="5197084"/>
                <a:ext cx="532735"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nvGrpSpPr>
              <p:cNvPr id="45" name="组合 44">
                <a:extLst>
                  <a:ext uri="{FF2B5EF4-FFF2-40B4-BE49-F238E27FC236}">
                    <a16:creationId xmlns:a16="http://schemas.microsoft.com/office/drawing/2014/main" id="{521F45D7-8869-4878-B371-745516826BC5}"/>
                  </a:ext>
                </a:extLst>
              </p:cNvPr>
              <p:cNvGrpSpPr/>
              <p:nvPr/>
            </p:nvGrpSpPr>
            <p:grpSpPr>
              <a:xfrm>
                <a:off x="1124151" y="4859667"/>
                <a:ext cx="914684" cy="914682"/>
                <a:chOff x="1475656" y="3911173"/>
                <a:chExt cx="864096" cy="864096"/>
              </a:xfrm>
              <a:grpFill/>
            </p:grpSpPr>
            <p:sp>
              <p:nvSpPr>
                <p:cNvPr id="46" name="椭圆 45">
                  <a:extLst>
                    <a:ext uri="{FF2B5EF4-FFF2-40B4-BE49-F238E27FC236}">
                      <a16:creationId xmlns:a16="http://schemas.microsoft.com/office/drawing/2014/main" id="{759FE79C-D5D7-4986-8FEF-875A3F023CCF}"/>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sp>
              <p:nvSpPr>
                <p:cNvPr id="47" name="等腰三角形 46">
                  <a:extLst>
                    <a:ext uri="{FF2B5EF4-FFF2-40B4-BE49-F238E27FC236}">
                      <a16:creationId xmlns:a16="http://schemas.microsoft.com/office/drawing/2014/main" id="{5FB14EF8-2CE1-425D-9296-9EB9F182C67B}"/>
                    </a:ext>
                  </a:extLst>
                </p:cNvPr>
                <p:cNvSpPr/>
                <p:nvPr/>
              </p:nvSpPr>
              <p:spPr>
                <a:xfrm flipV="1">
                  <a:off x="1799306" y="3950618"/>
                  <a:ext cx="207476" cy="167021"/>
                </a:xfrm>
                <a:prstGeom prst="triangle">
                  <a:avLst>
                    <a:gd name="adj" fmla="val 50000"/>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grpSp>
        </p:grpSp>
        <p:sp>
          <p:nvSpPr>
            <p:cNvPr id="48" name="任意多边形: 形状 47">
              <a:extLst>
                <a:ext uri="{FF2B5EF4-FFF2-40B4-BE49-F238E27FC236}">
                  <a16:creationId xmlns:a16="http://schemas.microsoft.com/office/drawing/2014/main" id="{A703988C-4926-4689-81EC-E3C29DECFA48}"/>
                </a:ext>
              </a:extLst>
            </p:cNvPr>
            <p:cNvSpPr/>
            <p:nvPr/>
          </p:nvSpPr>
          <p:spPr>
            <a:xfrm>
              <a:off x="6181391" y="4217759"/>
              <a:ext cx="1433139" cy="671569"/>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n w="28575">
                  <a:solidFill>
                    <a:schemeClr val="tx1"/>
                  </a:solidFill>
                </a:ln>
              </a:endParaRPr>
            </a:p>
          </p:txBody>
        </p:sp>
        <p:cxnSp>
          <p:nvCxnSpPr>
            <p:cNvPr id="49" name="直接箭头连接符 48">
              <a:extLst>
                <a:ext uri="{FF2B5EF4-FFF2-40B4-BE49-F238E27FC236}">
                  <a16:creationId xmlns:a16="http://schemas.microsoft.com/office/drawing/2014/main" id="{AC9BA7CC-74F9-4236-8157-15C57081E00B}"/>
                </a:ext>
              </a:extLst>
            </p:cNvPr>
            <p:cNvCxnSpPr/>
            <p:nvPr/>
          </p:nvCxnSpPr>
          <p:spPr>
            <a:xfrm flipV="1">
              <a:off x="5908252" y="4770396"/>
              <a:ext cx="621708" cy="879533"/>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50" name="直接箭头连接符 49">
              <a:extLst>
                <a:ext uri="{FF2B5EF4-FFF2-40B4-BE49-F238E27FC236}">
                  <a16:creationId xmlns:a16="http://schemas.microsoft.com/office/drawing/2014/main" id="{C5825511-A303-4BDA-81C9-5265AA4F553B}"/>
                </a:ext>
              </a:extLst>
            </p:cNvPr>
            <p:cNvCxnSpPr>
              <a:cxnSpLocks/>
            </p:cNvCxnSpPr>
            <p:nvPr/>
          </p:nvCxnSpPr>
          <p:spPr>
            <a:xfrm flipV="1">
              <a:off x="7325686" y="4770397"/>
              <a:ext cx="592956" cy="87953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61" name="任意多边形: 形状 60">
              <a:extLst>
                <a:ext uri="{FF2B5EF4-FFF2-40B4-BE49-F238E27FC236}">
                  <a16:creationId xmlns:a16="http://schemas.microsoft.com/office/drawing/2014/main" id="{090D90E8-55B4-473D-A5B1-38F94216000F}"/>
                </a:ext>
              </a:extLst>
            </p:cNvPr>
            <p:cNvSpPr/>
            <p:nvPr/>
          </p:nvSpPr>
          <p:spPr>
            <a:xfrm>
              <a:off x="6004039" y="5956616"/>
              <a:ext cx="354704" cy="161230"/>
            </a:xfrm>
            <a:custGeom>
              <a:avLst/>
              <a:gdLst>
                <a:gd name="connsiteX0" fmla="*/ 0 w 798285"/>
                <a:gd name="connsiteY0" fmla="*/ 0 h 362857"/>
                <a:gd name="connsiteX1" fmla="*/ 0 w 798285"/>
                <a:gd name="connsiteY1" fmla="*/ 362857 h 362857"/>
                <a:gd name="connsiteX2" fmla="*/ 798285 w 798285"/>
                <a:gd name="connsiteY2" fmla="*/ 362857 h 362857"/>
                <a:gd name="connsiteX3" fmla="*/ 798285 w 798285"/>
                <a:gd name="connsiteY3" fmla="*/ 0 h 362857"/>
              </a:gdLst>
              <a:ahLst/>
              <a:cxnLst>
                <a:cxn ang="0">
                  <a:pos x="connsiteX0" y="connsiteY0"/>
                </a:cxn>
                <a:cxn ang="0">
                  <a:pos x="connsiteX1" y="connsiteY1"/>
                </a:cxn>
                <a:cxn ang="0">
                  <a:pos x="connsiteX2" y="connsiteY2"/>
                </a:cxn>
                <a:cxn ang="0">
                  <a:pos x="connsiteX3" y="connsiteY3"/>
                </a:cxn>
              </a:cxnLst>
              <a:rect l="l" t="t" r="r" b="b"/>
              <a:pathLst>
                <a:path w="798285" h="362857">
                  <a:moveTo>
                    <a:pt x="0" y="0"/>
                  </a:moveTo>
                  <a:lnTo>
                    <a:pt x="0" y="362857"/>
                  </a:lnTo>
                  <a:lnTo>
                    <a:pt x="798285" y="362857"/>
                  </a:lnTo>
                  <a:lnTo>
                    <a:pt x="798285" y="0"/>
                  </a:lnTo>
                </a:path>
              </a:pathLst>
            </a:custGeom>
            <a:solidFill>
              <a:schemeClr val="bg1">
                <a:lumMod val="85000"/>
              </a:schemeClr>
            </a:solidFill>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n w="28575">
                  <a:solidFill>
                    <a:schemeClr val="tx1"/>
                  </a:solidFill>
                </a:ln>
              </a:endParaRPr>
            </a:p>
          </p:txBody>
        </p:sp>
        <p:cxnSp>
          <p:nvCxnSpPr>
            <p:cNvPr id="62" name="直接连接符 61">
              <a:extLst>
                <a:ext uri="{FF2B5EF4-FFF2-40B4-BE49-F238E27FC236}">
                  <a16:creationId xmlns:a16="http://schemas.microsoft.com/office/drawing/2014/main" id="{81A1D1EB-0268-4994-A2CA-9B597AA91FC5}"/>
                </a:ext>
              </a:extLst>
            </p:cNvPr>
            <p:cNvCxnSpPr>
              <a:cxnSpLocks/>
            </p:cNvCxnSpPr>
            <p:nvPr/>
          </p:nvCxnSpPr>
          <p:spPr>
            <a:xfrm>
              <a:off x="6188261" y="5549662"/>
              <a:ext cx="0" cy="517459"/>
            </a:xfrm>
            <a:prstGeom prst="line">
              <a:avLst/>
            </a:prstGeom>
          </p:spPr>
          <p:style>
            <a:lnRef idx="3">
              <a:schemeClr val="dk1"/>
            </a:lnRef>
            <a:fillRef idx="0">
              <a:schemeClr val="dk1"/>
            </a:fillRef>
            <a:effectRef idx="2">
              <a:schemeClr val="dk1"/>
            </a:effectRef>
            <a:fontRef idx="minor">
              <a:schemeClr val="tx1"/>
            </a:fontRef>
          </p:style>
        </p:cxnSp>
        <p:sp>
          <p:nvSpPr>
            <p:cNvPr id="63" name="任意多边形: 形状 62">
              <a:extLst>
                <a:ext uri="{FF2B5EF4-FFF2-40B4-BE49-F238E27FC236}">
                  <a16:creationId xmlns:a16="http://schemas.microsoft.com/office/drawing/2014/main" id="{6DD0210D-3E0B-4C34-835D-A48BC859A3C4}"/>
                </a:ext>
              </a:extLst>
            </p:cNvPr>
            <p:cNvSpPr/>
            <p:nvPr/>
          </p:nvSpPr>
          <p:spPr>
            <a:xfrm>
              <a:off x="7436671" y="5944885"/>
              <a:ext cx="354704" cy="161230"/>
            </a:xfrm>
            <a:custGeom>
              <a:avLst/>
              <a:gdLst>
                <a:gd name="connsiteX0" fmla="*/ 0 w 798285"/>
                <a:gd name="connsiteY0" fmla="*/ 0 h 362857"/>
                <a:gd name="connsiteX1" fmla="*/ 0 w 798285"/>
                <a:gd name="connsiteY1" fmla="*/ 362857 h 362857"/>
                <a:gd name="connsiteX2" fmla="*/ 798285 w 798285"/>
                <a:gd name="connsiteY2" fmla="*/ 362857 h 362857"/>
                <a:gd name="connsiteX3" fmla="*/ 798285 w 798285"/>
                <a:gd name="connsiteY3" fmla="*/ 0 h 362857"/>
              </a:gdLst>
              <a:ahLst/>
              <a:cxnLst>
                <a:cxn ang="0">
                  <a:pos x="connsiteX0" y="connsiteY0"/>
                </a:cxn>
                <a:cxn ang="0">
                  <a:pos x="connsiteX1" y="connsiteY1"/>
                </a:cxn>
                <a:cxn ang="0">
                  <a:pos x="connsiteX2" y="connsiteY2"/>
                </a:cxn>
                <a:cxn ang="0">
                  <a:pos x="connsiteX3" y="connsiteY3"/>
                </a:cxn>
              </a:cxnLst>
              <a:rect l="l" t="t" r="r" b="b"/>
              <a:pathLst>
                <a:path w="798285" h="362857">
                  <a:moveTo>
                    <a:pt x="0" y="0"/>
                  </a:moveTo>
                  <a:lnTo>
                    <a:pt x="0" y="362857"/>
                  </a:lnTo>
                  <a:lnTo>
                    <a:pt x="798285" y="362857"/>
                  </a:lnTo>
                  <a:lnTo>
                    <a:pt x="798285" y="0"/>
                  </a:lnTo>
                </a:path>
              </a:pathLst>
            </a:custGeom>
            <a:solidFill>
              <a:schemeClr val="bg1">
                <a:lumMod val="85000"/>
              </a:schemeClr>
            </a:solidFill>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n w="28575">
                  <a:solidFill>
                    <a:schemeClr val="tx1"/>
                  </a:solidFill>
                </a:ln>
              </a:endParaRPr>
            </a:p>
          </p:txBody>
        </p:sp>
        <p:cxnSp>
          <p:nvCxnSpPr>
            <p:cNvPr id="64" name="直接连接符 63">
              <a:extLst>
                <a:ext uri="{FF2B5EF4-FFF2-40B4-BE49-F238E27FC236}">
                  <a16:creationId xmlns:a16="http://schemas.microsoft.com/office/drawing/2014/main" id="{588C78BA-9217-4C28-AD80-C5AAB078E534}"/>
                </a:ext>
              </a:extLst>
            </p:cNvPr>
            <p:cNvCxnSpPr>
              <a:cxnSpLocks/>
              <a:stCxn id="46" idx="4"/>
            </p:cNvCxnSpPr>
            <p:nvPr/>
          </p:nvCxnSpPr>
          <p:spPr>
            <a:xfrm>
              <a:off x="7614530" y="5545950"/>
              <a:ext cx="6363" cy="491281"/>
            </a:xfrm>
            <a:prstGeom prst="line">
              <a:avLst/>
            </a:prstGeom>
          </p:spPr>
          <p:style>
            <a:lnRef idx="3">
              <a:schemeClr val="dk1"/>
            </a:lnRef>
            <a:fillRef idx="0">
              <a:schemeClr val="dk1"/>
            </a:fillRef>
            <a:effectRef idx="2">
              <a:schemeClr val="dk1"/>
            </a:effectRef>
            <a:fontRef idx="minor">
              <a:schemeClr val="tx1"/>
            </a:fontRef>
          </p:style>
        </p:cxnSp>
        <p:sp>
          <p:nvSpPr>
            <p:cNvPr id="67" name="Content Placeholder 2">
              <a:extLst>
                <a:ext uri="{FF2B5EF4-FFF2-40B4-BE49-F238E27FC236}">
                  <a16:creationId xmlns:a16="http://schemas.microsoft.com/office/drawing/2014/main" id="{7AEFD7F0-FBC2-4C3D-B7D4-DB588C4A355E}"/>
                </a:ext>
              </a:extLst>
            </p:cNvPr>
            <p:cNvSpPr txBox="1">
              <a:spLocks/>
            </p:cNvSpPr>
            <p:nvPr/>
          </p:nvSpPr>
          <p:spPr bwMode="auto">
            <a:xfrm>
              <a:off x="6079428" y="3229344"/>
              <a:ext cx="1572335" cy="3615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2400" kern="0" dirty="0">
                  <a:latin typeface="黑体" panose="02010609060101010101" pitchFamily="49" charset="-122"/>
                  <a:ea typeface="黑体" panose="02010609060101010101" pitchFamily="49" charset="-122"/>
                </a:rPr>
                <a:t>开式回路</a:t>
              </a:r>
              <a:endParaRPr lang="en-US" altLang="zh-CN" sz="2400" kern="0" dirty="0">
                <a:latin typeface="黑体" panose="02010609060101010101" pitchFamily="49" charset="-122"/>
                <a:ea typeface="黑体" panose="02010609060101010101" pitchFamily="49" charset="-122"/>
              </a:endParaRPr>
            </a:p>
          </p:txBody>
        </p:sp>
      </p:grpSp>
      <p:sp>
        <p:nvSpPr>
          <p:cNvPr id="18" name="文本框 17">
            <a:extLst>
              <a:ext uri="{FF2B5EF4-FFF2-40B4-BE49-F238E27FC236}">
                <a16:creationId xmlns:a16="http://schemas.microsoft.com/office/drawing/2014/main" id="{A0DD49F1-D185-4BD2-94C3-8374AEDAFD76}"/>
              </a:ext>
            </a:extLst>
          </p:cNvPr>
          <p:cNvSpPr txBox="1"/>
          <p:nvPr/>
        </p:nvSpPr>
        <p:spPr>
          <a:xfrm>
            <a:off x="206312" y="5722872"/>
            <a:ext cx="3455949" cy="584775"/>
          </a:xfrm>
          <a:prstGeom prst="rect">
            <a:avLst/>
          </a:prstGeom>
          <a:noFill/>
        </p:spPr>
        <p:txBody>
          <a:bodyPr wrap="square" rtlCol="0">
            <a:spAutoFit/>
          </a:bodyPr>
          <a:lstStyle/>
          <a:p>
            <a:r>
              <a:rPr lang="zh-CN" altLang="en-US" sz="1600" kern="0" dirty="0">
                <a:latin typeface="黑体" panose="02010609060101010101" pitchFamily="49" charset="-122"/>
                <a:ea typeface="黑体" panose="02010609060101010101" pitchFamily="49" charset="-122"/>
              </a:rPr>
              <a:t>补油泵，流量一般为主泵流量的</a:t>
            </a:r>
            <a:r>
              <a:rPr lang="en-US" altLang="zh-CN" sz="1600" kern="0" dirty="0">
                <a:latin typeface="黑体" panose="02010609060101010101" pitchFamily="49" charset="-122"/>
                <a:ea typeface="黑体" panose="02010609060101010101" pitchFamily="49" charset="-122"/>
              </a:rPr>
              <a:t>10%-15%</a:t>
            </a:r>
            <a:r>
              <a:rPr lang="zh-CN" altLang="en-US" sz="1600" kern="0" dirty="0">
                <a:latin typeface="黑体" panose="02010609060101010101" pitchFamily="49" charset="-122"/>
                <a:ea typeface="黑体" panose="02010609060101010101" pitchFamily="49" charset="-122"/>
              </a:rPr>
              <a:t>，压力通常为</a:t>
            </a:r>
            <a:r>
              <a:rPr lang="en-US" altLang="zh-CN" sz="1600" kern="0" dirty="0">
                <a:latin typeface="黑体" panose="02010609060101010101" pitchFamily="49" charset="-122"/>
                <a:ea typeface="黑体" panose="02010609060101010101" pitchFamily="49" charset="-122"/>
              </a:rPr>
              <a:t>0.3-0.5MPa</a:t>
            </a:r>
            <a:endParaRPr lang="zh-CN" altLang="en-US" sz="1600" kern="0" dirty="0">
              <a:latin typeface="黑体" panose="02010609060101010101" pitchFamily="49" charset="-122"/>
              <a:ea typeface="黑体" panose="02010609060101010101" pitchFamily="49" charset="-122"/>
            </a:endParaRPr>
          </a:p>
        </p:txBody>
      </p:sp>
      <p:grpSp>
        <p:nvGrpSpPr>
          <p:cNvPr id="17" name="组合 16">
            <a:extLst>
              <a:ext uri="{FF2B5EF4-FFF2-40B4-BE49-F238E27FC236}">
                <a16:creationId xmlns:a16="http://schemas.microsoft.com/office/drawing/2014/main" id="{270E86A3-1066-462B-9F43-52DC7317B1C4}"/>
              </a:ext>
            </a:extLst>
          </p:cNvPr>
          <p:cNvGrpSpPr/>
          <p:nvPr/>
        </p:nvGrpSpPr>
        <p:grpSpPr>
          <a:xfrm>
            <a:off x="275141" y="1190378"/>
            <a:ext cx="4588691" cy="3894692"/>
            <a:chOff x="1109749" y="3150439"/>
            <a:chExt cx="3576061" cy="3035214"/>
          </a:xfrm>
        </p:grpSpPr>
        <p:sp>
          <p:nvSpPr>
            <p:cNvPr id="31" name="矩形 30">
              <a:extLst>
                <a:ext uri="{FF2B5EF4-FFF2-40B4-BE49-F238E27FC236}">
                  <a16:creationId xmlns:a16="http://schemas.microsoft.com/office/drawing/2014/main" id="{549E05F8-54B5-486E-8097-682ACF8CB036}"/>
                </a:ext>
              </a:extLst>
            </p:cNvPr>
            <p:cNvSpPr/>
            <p:nvPr/>
          </p:nvSpPr>
          <p:spPr>
            <a:xfrm>
              <a:off x="1925177" y="5246606"/>
              <a:ext cx="454320" cy="176095"/>
            </a:xfrm>
            <a:prstGeom prst="rect">
              <a:avLst/>
            </a:prstGeom>
            <a:solidFill>
              <a:schemeClr val="bg1">
                <a:lumMod val="95000"/>
              </a:schemeClr>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nvGrpSpPr>
            <p:cNvPr id="4" name="组合 3">
              <a:extLst>
                <a:ext uri="{FF2B5EF4-FFF2-40B4-BE49-F238E27FC236}">
                  <a16:creationId xmlns:a16="http://schemas.microsoft.com/office/drawing/2014/main" id="{B51A5649-D1FD-4E9E-87A0-E5791AC419B2}"/>
                </a:ext>
              </a:extLst>
            </p:cNvPr>
            <p:cNvGrpSpPr/>
            <p:nvPr/>
          </p:nvGrpSpPr>
          <p:grpSpPr>
            <a:xfrm>
              <a:off x="1109749" y="5005718"/>
              <a:ext cx="959519" cy="671569"/>
              <a:chOff x="731964" y="4859666"/>
              <a:chExt cx="1306871" cy="914682"/>
            </a:xfrm>
            <a:solidFill>
              <a:schemeClr val="bg1">
                <a:lumMod val="95000"/>
              </a:schemeClr>
            </a:solidFill>
          </p:grpSpPr>
          <p:sp>
            <p:nvSpPr>
              <p:cNvPr id="5" name="矩形 4">
                <a:extLst>
                  <a:ext uri="{FF2B5EF4-FFF2-40B4-BE49-F238E27FC236}">
                    <a16:creationId xmlns:a16="http://schemas.microsoft.com/office/drawing/2014/main" id="{6883CEF6-D808-4EE9-8458-EEB739CA687B}"/>
                  </a:ext>
                </a:extLst>
              </p:cNvPr>
              <p:cNvSpPr/>
              <p:nvPr/>
            </p:nvSpPr>
            <p:spPr>
              <a:xfrm>
                <a:off x="731964" y="5197084"/>
                <a:ext cx="443554"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nvGrpSpPr>
              <p:cNvPr id="6" name="组合 5">
                <a:extLst>
                  <a:ext uri="{FF2B5EF4-FFF2-40B4-BE49-F238E27FC236}">
                    <a16:creationId xmlns:a16="http://schemas.microsoft.com/office/drawing/2014/main" id="{D1BD9651-FDBE-420E-A2DE-1A459AC6AFCC}"/>
                  </a:ext>
                </a:extLst>
              </p:cNvPr>
              <p:cNvGrpSpPr/>
              <p:nvPr/>
            </p:nvGrpSpPr>
            <p:grpSpPr>
              <a:xfrm>
                <a:off x="1124151" y="4859666"/>
                <a:ext cx="914684" cy="914682"/>
                <a:chOff x="1475656" y="3911173"/>
                <a:chExt cx="864096" cy="864096"/>
              </a:xfrm>
              <a:grpFill/>
            </p:grpSpPr>
            <p:sp>
              <p:nvSpPr>
                <p:cNvPr id="7" name="椭圆 6">
                  <a:extLst>
                    <a:ext uri="{FF2B5EF4-FFF2-40B4-BE49-F238E27FC236}">
                      <a16:creationId xmlns:a16="http://schemas.microsoft.com/office/drawing/2014/main" id="{1CDAAA3A-B14D-45F9-9181-4D7CA17F5B66}"/>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sp>
              <p:nvSpPr>
                <p:cNvPr id="8" name="等腰三角形 7">
                  <a:extLst>
                    <a:ext uri="{FF2B5EF4-FFF2-40B4-BE49-F238E27FC236}">
                      <a16:creationId xmlns:a16="http://schemas.microsoft.com/office/drawing/2014/main" id="{544DC1B9-D137-4F9E-B723-3CACCFF42EE3}"/>
                    </a:ext>
                  </a:extLst>
                </p:cNvPr>
                <p:cNvSpPr/>
                <p:nvPr/>
              </p:nvSpPr>
              <p:spPr>
                <a:xfrm>
                  <a:off x="1765075" y="3922351"/>
                  <a:ext cx="285259" cy="223557"/>
                </a:xfrm>
                <a:prstGeom prst="triangle">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grpSp>
        <p:grpSp>
          <p:nvGrpSpPr>
            <p:cNvPr id="9" name="组合 8">
              <a:extLst>
                <a:ext uri="{FF2B5EF4-FFF2-40B4-BE49-F238E27FC236}">
                  <a16:creationId xmlns:a16="http://schemas.microsoft.com/office/drawing/2014/main" id="{0FF4BE0C-1B06-4576-81C2-7569368ECAEC}"/>
                </a:ext>
              </a:extLst>
            </p:cNvPr>
            <p:cNvGrpSpPr/>
            <p:nvPr/>
          </p:nvGrpSpPr>
          <p:grpSpPr>
            <a:xfrm>
              <a:off x="3702459" y="5005721"/>
              <a:ext cx="983351" cy="671569"/>
              <a:chOff x="1124151" y="4859667"/>
              <a:chExt cx="1339330" cy="914682"/>
            </a:xfrm>
            <a:solidFill>
              <a:schemeClr val="bg1">
                <a:lumMod val="95000"/>
              </a:schemeClr>
            </a:solidFill>
          </p:grpSpPr>
          <p:sp>
            <p:nvSpPr>
              <p:cNvPr id="10" name="矩形 9">
                <a:extLst>
                  <a:ext uri="{FF2B5EF4-FFF2-40B4-BE49-F238E27FC236}">
                    <a16:creationId xmlns:a16="http://schemas.microsoft.com/office/drawing/2014/main" id="{D1DA03A5-E4EE-4D4D-B11F-C6F17E13F651}"/>
                  </a:ext>
                </a:extLst>
              </p:cNvPr>
              <p:cNvSpPr/>
              <p:nvPr/>
            </p:nvSpPr>
            <p:spPr>
              <a:xfrm>
                <a:off x="1930746" y="5197084"/>
                <a:ext cx="532735"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nvGrpSpPr>
              <p:cNvPr id="11" name="组合 10">
                <a:extLst>
                  <a:ext uri="{FF2B5EF4-FFF2-40B4-BE49-F238E27FC236}">
                    <a16:creationId xmlns:a16="http://schemas.microsoft.com/office/drawing/2014/main" id="{E7329082-C227-493B-88F2-4B0F73D17147}"/>
                  </a:ext>
                </a:extLst>
              </p:cNvPr>
              <p:cNvGrpSpPr/>
              <p:nvPr/>
            </p:nvGrpSpPr>
            <p:grpSpPr>
              <a:xfrm>
                <a:off x="1124151" y="4859667"/>
                <a:ext cx="914684" cy="914682"/>
                <a:chOff x="1475656" y="3911173"/>
                <a:chExt cx="864096" cy="864096"/>
              </a:xfrm>
              <a:grpFill/>
            </p:grpSpPr>
            <p:sp>
              <p:nvSpPr>
                <p:cNvPr id="12" name="椭圆 11">
                  <a:extLst>
                    <a:ext uri="{FF2B5EF4-FFF2-40B4-BE49-F238E27FC236}">
                      <a16:creationId xmlns:a16="http://schemas.microsoft.com/office/drawing/2014/main" id="{E11B0370-6698-41EA-8F3D-1024173C97BE}"/>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sp>
              <p:nvSpPr>
                <p:cNvPr id="13" name="等腰三角形 12">
                  <a:extLst>
                    <a:ext uri="{FF2B5EF4-FFF2-40B4-BE49-F238E27FC236}">
                      <a16:creationId xmlns:a16="http://schemas.microsoft.com/office/drawing/2014/main" id="{A2CB5B1D-D0CA-4FE7-9F79-86DE552D4A7C}"/>
                    </a:ext>
                  </a:extLst>
                </p:cNvPr>
                <p:cNvSpPr/>
                <p:nvPr/>
              </p:nvSpPr>
              <p:spPr>
                <a:xfrm flipV="1">
                  <a:off x="1799306" y="3950618"/>
                  <a:ext cx="207476" cy="167021"/>
                </a:xfrm>
                <a:prstGeom prst="triangle">
                  <a:avLst>
                    <a:gd name="adj" fmla="val 50000"/>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grpSp>
        </p:grpSp>
        <p:sp>
          <p:nvSpPr>
            <p:cNvPr id="14" name="任意多边形: 形状 13">
              <a:extLst>
                <a:ext uri="{FF2B5EF4-FFF2-40B4-BE49-F238E27FC236}">
                  <a16:creationId xmlns:a16="http://schemas.microsoft.com/office/drawing/2014/main" id="{26D40E24-48BC-42F8-9D0D-43D630E0035C}"/>
                </a:ext>
              </a:extLst>
            </p:cNvPr>
            <p:cNvSpPr/>
            <p:nvPr/>
          </p:nvSpPr>
          <p:spPr>
            <a:xfrm>
              <a:off x="1733481" y="4184811"/>
              <a:ext cx="2304257" cy="835858"/>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n w="28575">
                  <a:solidFill>
                    <a:schemeClr val="tx1"/>
                  </a:solidFill>
                </a:ln>
              </a:endParaRPr>
            </a:p>
          </p:txBody>
        </p:sp>
        <p:cxnSp>
          <p:nvCxnSpPr>
            <p:cNvPr id="15" name="直接箭头连接符 14">
              <a:extLst>
                <a:ext uri="{FF2B5EF4-FFF2-40B4-BE49-F238E27FC236}">
                  <a16:creationId xmlns:a16="http://schemas.microsoft.com/office/drawing/2014/main" id="{065734EE-5E35-41C8-8BCF-53CB6428C1A0}"/>
                </a:ext>
              </a:extLst>
            </p:cNvPr>
            <p:cNvCxnSpPr/>
            <p:nvPr/>
          </p:nvCxnSpPr>
          <p:spPr>
            <a:xfrm flipV="1">
              <a:off x="1460342" y="4901736"/>
              <a:ext cx="621708" cy="879533"/>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16" name="直接箭头连接符 15">
              <a:extLst>
                <a:ext uri="{FF2B5EF4-FFF2-40B4-BE49-F238E27FC236}">
                  <a16:creationId xmlns:a16="http://schemas.microsoft.com/office/drawing/2014/main" id="{33CEE50F-B0BF-4994-A305-B0CA1F76F5C0}"/>
                </a:ext>
              </a:extLst>
            </p:cNvPr>
            <p:cNvCxnSpPr>
              <a:cxnSpLocks/>
            </p:cNvCxnSpPr>
            <p:nvPr/>
          </p:nvCxnSpPr>
          <p:spPr>
            <a:xfrm flipV="1">
              <a:off x="3749401" y="4901737"/>
              <a:ext cx="592956" cy="87953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19" name="任意多边形: 形状 18">
              <a:extLst>
                <a:ext uri="{FF2B5EF4-FFF2-40B4-BE49-F238E27FC236}">
                  <a16:creationId xmlns:a16="http://schemas.microsoft.com/office/drawing/2014/main" id="{F4A87771-68A1-4C8C-8CC8-7CA5672A6910}"/>
                </a:ext>
              </a:extLst>
            </p:cNvPr>
            <p:cNvSpPr/>
            <p:nvPr/>
          </p:nvSpPr>
          <p:spPr>
            <a:xfrm flipV="1">
              <a:off x="1733481" y="5670421"/>
              <a:ext cx="2304257" cy="483767"/>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n w="28575">
                  <a:solidFill>
                    <a:schemeClr val="tx1"/>
                  </a:solidFill>
                </a:ln>
              </a:endParaRPr>
            </a:p>
          </p:txBody>
        </p:sp>
        <p:sp>
          <p:nvSpPr>
            <p:cNvPr id="27" name="任意多边形: 形状 26">
              <a:extLst>
                <a:ext uri="{FF2B5EF4-FFF2-40B4-BE49-F238E27FC236}">
                  <a16:creationId xmlns:a16="http://schemas.microsoft.com/office/drawing/2014/main" id="{6B1096E2-2724-4872-8DA8-8A70184EBA30}"/>
                </a:ext>
              </a:extLst>
            </p:cNvPr>
            <p:cNvSpPr/>
            <p:nvPr/>
          </p:nvSpPr>
          <p:spPr>
            <a:xfrm>
              <a:off x="2530256" y="4446287"/>
              <a:ext cx="403717" cy="1698896"/>
            </a:xfrm>
            <a:custGeom>
              <a:avLst/>
              <a:gdLst>
                <a:gd name="connsiteX0" fmla="*/ 0 w 403411"/>
                <a:gd name="connsiteY0" fmla="*/ 251012 h 1201271"/>
                <a:gd name="connsiteX1" fmla="*/ 0 w 403411"/>
                <a:gd name="connsiteY1" fmla="*/ 0 h 1201271"/>
                <a:gd name="connsiteX2" fmla="*/ 403411 w 403411"/>
                <a:gd name="connsiteY2" fmla="*/ 0 h 1201271"/>
                <a:gd name="connsiteX3" fmla="*/ 403411 w 403411"/>
                <a:gd name="connsiteY3" fmla="*/ 1201271 h 1201271"/>
                <a:gd name="connsiteX0" fmla="*/ 3175 w 403411"/>
                <a:gd name="connsiteY0" fmla="*/ 167105 h 1201271"/>
                <a:gd name="connsiteX1" fmla="*/ 0 w 403411"/>
                <a:gd name="connsiteY1" fmla="*/ 0 h 1201271"/>
                <a:gd name="connsiteX2" fmla="*/ 403411 w 403411"/>
                <a:gd name="connsiteY2" fmla="*/ 0 h 1201271"/>
                <a:gd name="connsiteX3" fmla="*/ 403411 w 403411"/>
                <a:gd name="connsiteY3" fmla="*/ 1201271 h 1201271"/>
                <a:gd name="connsiteX0" fmla="*/ 140 w 406726"/>
                <a:gd name="connsiteY0" fmla="*/ 169502 h 1201271"/>
                <a:gd name="connsiteX1" fmla="*/ 3315 w 406726"/>
                <a:gd name="connsiteY1" fmla="*/ 0 h 1201271"/>
                <a:gd name="connsiteX2" fmla="*/ 406726 w 406726"/>
                <a:gd name="connsiteY2" fmla="*/ 0 h 1201271"/>
                <a:gd name="connsiteX3" fmla="*/ 406726 w 406726"/>
                <a:gd name="connsiteY3" fmla="*/ 1201271 h 1201271"/>
                <a:gd name="connsiteX0" fmla="*/ 3175 w 403411"/>
                <a:gd name="connsiteY0" fmla="*/ 169502 h 1201271"/>
                <a:gd name="connsiteX1" fmla="*/ 0 w 403411"/>
                <a:gd name="connsiteY1" fmla="*/ 0 h 1201271"/>
                <a:gd name="connsiteX2" fmla="*/ 403411 w 403411"/>
                <a:gd name="connsiteY2" fmla="*/ 0 h 1201271"/>
                <a:gd name="connsiteX3" fmla="*/ 403411 w 403411"/>
                <a:gd name="connsiteY3" fmla="*/ 1201271 h 1201271"/>
                <a:gd name="connsiteX0" fmla="*/ 3175 w 403411"/>
                <a:gd name="connsiteY0" fmla="*/ 169502 h 1201271"/>
                <a:gd name="connsiteX1" fmla="*/ 0 w 403411"/>
                <a:gd name="connsiteY1" fmla="*/ 0 h 1201271"/>
                <a:gd name="connsiteX2" fmla="*/ 403411 w 403411"/>
                <a:gd name="connsiteY2" fmla="*/ 0 h 1201271"/>
                <a:gd name="connsiteX3" fmla="*/ 403411 w 403411"/>
                <a:gd name="connsiteY3" fmla="*/ 1201271 h 1201271"/>
                <a:gd name="connsiteX0" fmla="*/ 91 w 409852"/>
                <a:gd name="connsiteY0" fmla="*/ 169502 h 1201271"/>
                <a:gd name="connsiteX1" fmla="*/ 6441 w 409852"/>
                <a:gd name="connsiteY1" fmla="*/ 0 h 1201271"/>
                <a:gd name="connsiteX2" fmla="*/ 409852 w 409852"/>
                <a:gd name="connsiteY2" fmla="*/ 0 h 1201271"/>
                <a:gd name="connsiteX3" fmla="*/ 409852 w 409852"/>
                <a:gd name="connsiteY3" fmla="*/ 1201271 h 1201271"/>
                <a:gd name="connsiteX0" fmla="*/ 306 w 403717"/>
                <a:gd name="connsiteY0" fmla="*/ 169502 h 1201271"/>
                <a:gd name="connsiteX1" fmla="*/ 306 w 403717"/>
                <a:gd name="connsiteY1" fmla="*/ 0 h 1201271"/>
                <a:gd name="connsiteX2" fmla="*/ 403717 w 403717"/>
                <a:gd name="connsiteY2" fmla="*/ 0 h 1201271"/>
                <a:gd name="connsiteX3" fmla="*/ 403717 w 403717"/>
                <a:gd name="connsiteY3" fmla="*/ 1201271 h 1201271"/>
                <a:gd name="connsiteX0" fmla="*/ 306 w 403717"/>
                <a:gd name="connsiteY0" fmla="*/ 169502 h 1282781"/>
                <a:gd name="connsiteX1" fmla="*/ 306 w 403717"/>
                <a:gd name="connsiteY1" fmla="*/ 0 h 1282781"/>
                <a:gd name="connsiteX2" fmla="*/ 403717 w 403717"/>
                <a:gd name="connsiteY2" fmla="*/ 0 h 1282781"/>
                <a:gd name="connsiteX3" fmla="*/ 403717 w 403717"/>
                <a:gd name="connsiteY3" fmla="*/ 1282781 h 1282781"/>
              </a:gdLst>
              <a:ahLst/>
              <a:cxnLst>
                <a:cxn ang="0">
                  <a:pos x="connsiteX0" y="connsiteY0"/>
                </a:cxn>
                <a:cxn ang="0">
                  <a:pos x="connsiteX1" y="connsiteY1"/>
                </a:cxn>
                <a:cxn ang="0">
                  <a:pos x="connsiteX2" y="connsiteY2"/>
                </a:cxn>
                <a:cxn ang="0">
                  <a:pos x="connsiteX3" y="connsiteY3"/>
                </a:cxn>
              </a:cxnLst>
              <a:rect l="l" t="t" r="r" b="b"/>
              <a:pathLst>
                <a:path w="403717" h="1282781">
                  <a:moveTo>
                    <a:pt x="306" y="169502"/>
                  </a:moveTo>
                  <a:cubicBezTo>
                    <a:pt x="-752" y="113800"/>
                    <a:pt x="1364" y="55702"/>
                    <a:pt x="306" y="0"/>
                  </a:cubicBezTo>
                  <a:lnTo>
                    <a:pt x="403717" y="0"/>
                  </a:lnTo>
                  <a:lnTo>
                    <a:pt x="403717" y="1282781"/>
                  </a:lnTo>
                </a:path>
              </a:pathLst>
            </a:custGeom>
          </p:spPr>
          <p:style>
            <a:lnRef idx="3">
              <a:schemeClr val="accent4"/>
            </a:lnRef>
            <a:fillRef idx="0">
              <a:schemeClr val="accent4"/>
            </a:fillRef>
            <a:effectRef idx="2">
              <a:schemeClr val="accent4"/>
            </a:effectRef>
            <a:fontRef idx="minor">
              <a:schemeClr val="tx1"/>
            </a:fontRef>
          </p:style>
          <p:txBody>
            <a:bodyPr rtlCol="0" anchor="ctr"/>
            <a:lstStyle/>
            <a:p>
              <a:pPr algn="ctr"/>
              <a:endParaRPr lang="zh-CN" altLang="en-US"/>
            </a:p>
          </p:txBody>
        </p:sp>
        <p:sp>
          <p:nvSpPr>
            <p:cNvPr id="28" name="任意多边形: 形状 27">
              <a:extLst>
                <a:ext uri="{FF2B5EF4-FFF2-40B4-BE49-F238E27FC236}">
                  <a16:creationId xmlns:a16="http://schemas.microsoft.com/office/drawing/2014/main" id="{51472A9E-2339-4513-8D0F-098E08FAEDB9}"/>
                </a:ext>
              </a:extLst>
            </p:cNvPr>
            <p:cNvSpPr/>
            <p:nvPr/>
          </p:nvSpPr>
          <p:spPr>
            <a:xfrm>
              <a:off x="2346340" y="5755106"/>
              <a:ext cx="354704" cy="161230"/>
            </a:xfrm>
            <a:custGeom>
              <a:avLst/>
              <a:gdLst>
                <a:gd name="connsiteX0" fmla="*/ 0 w 798285"/>
                <a:gd name="connsiteY0" fmla="*/ 0 h 362857"/>
                <a:gd name="connsiteX1" fmla="*/ 0 w 798285"/>
                <a:gd name="connsiteY1" fmla="*/ 362857 h 362857"/>
                <a:gd name="connsiteX2" fmla="*/ 798285 w 798285"/>
                <a:gd name="connsiteY2" fmla="*/ 362857 h 362857"/>
                <a:gd name="connsiteX3" fmla="*/ 798285 w 798285"/>
                <a:gd name="connsiteY3" fmla="*/ 0 h 362857"/>
              </a:gdLst>
              <a:ahLst/>
              <a:cxnLst>
                <a:cxn ang="0">
                  <a:pos x="connsiteX0" y="connsiteY0"/>
                </a:cxn>
                <a:cxn ang="0">
                  <a:pos x="connsiteX1" y="connsiteY1"/>
                </a:cxn>
                <a:cxn ang="0">
                  <a:pos x="connsiteX2" y="connsiteY2"/>
                </a:cxn>
                <a:cxn ang="0">
                  <a:pos x="connsiteX3" y="connsiteY3"/>
                </a:cxn>
              </a:cxnLst>
              <a:rect l="l" t="t" r="r" b="b"/>
              <a:pathLst>
                <a:path w="798285" h="362857">
                  <a:moveTo>
                    <a:pt x="0" y="0"/>
                  </a:moveTo>
                  <a:lnTo>
                    <a:pt x="0" y="362857"/>
                  </a:lnTo>
                  <a:lnTo>
                    <a:pt x="798285" y="362857"/>
                  </a:lnTo>
                  <a:lnTo>
                    <a:pt x="798285" y="0"/>
                  </a:lnTo>
                </a:path>
              </a:pathLst>
            </a:custGeom>
            <a:solidFill>
              <a:schemeClr val="bg1">
                <a:lumMod val="85000"/>
              </a:schemeClr>
            </a:solidFill>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n w="28575">
                  <a:solidFill>
                    <a:schemeClr val="tx1"/>
                  </a:solidFill>
                </a:ln>
              </a:endParaRPr>
            </a:p>
          </p:txBody>
        </p:sp>
        <p:cxnSp>
          <p:nvCxnSpPr>
            <p:cNvPr id="29" name="直接连接符 28">
              <a:extLst>
                <a:ext uri="{FF2B5EF4-FFF2-40B4-BE49-F238E27FC236}">
                  <a16:creationId xmlns:a16="http://schemas.microsoft.com/office/drawing/2014/main" id="{5BAB7F7E-94C1-4897-9462-BA70CB80BD6A}"/>
                </a:ext>
              </a:extLst>
            </p:cNvPr>
            <p:cNvCxnSpPr>
              <a:cxnSpLocks/>
            </p:cNvCxnSpPr>
            <p:nvPr/>
          </p:nvCxnSpPr>
          <p:spPr>
            <a:xfrm>
              <a:off x="2530562" y="5591438"/>
              <a:ext cx="0" cy="295008"/>
            </a:xfrm>
            <a:prstGeom prst="line">
              <a:avLst/>
            </a:prstGeom>
          </p:spPr>
          <p:style>
            <a:lnRef idx="3">
              <a:schemeClr val="dk1"/>
            </a:lnRef>
            <a:fillRef idx="0">
              <a:schemeClr val="dk1"/>
            </a:fillRef>
            <a:effectRef idx="2">
              <a:schemeClr val="dk1"/>
            </a:effectRef>
            <a:fontRef idx="minor">
              <a:schemeClr val="tx1"/>
            </a:fontRef>
          </p:style>
        </p:cxnSp>
        <p:grpSp>
          <p:nvGrpSpPr>
            <p:cNvPr id="24" name="组合 23">
              <a:extLst>
                <a:ext uri="{FF2B5EF4-FFF2-40B4-BE49-F238E27FC236}">
                  <a16:creationId xmlns:a16="http://schemas.microsoft.com/office/drawing/2014/main" id="{39B7D27C-08E3-4017-8796-68C8F09AD1BC}"/>
                </a:ext>
              </a:extLst>
            </p:cNvPr>
            <p:cNvGrpSpPr/>
            <p:nvPr/>
          </p:nvGrpSpPr>
          <p:grpSpPr>
            <a:xfrm>
              <a:off x="2268713" y="5099942"/>
              <a:ext cx="520338" cy="520336"/>
              <a:chOff x="1475656" y="3911173"/>
              <a:chExt cx="864096" cy="864096"/>
            </a:xfrm>
            <a:solidFill>
              <a:schemeClr val="bg1">
                <a:lumMod val="95000"/>
              </a:schemeClr>
            </a:solidFill>
          </p:grpSpPr>
          <p:sp>
            <p:nvSpPr>
              <p:cNvPr id="25" name="椭圆 24">
                <a:extLst>
                  <a:ext uri="{FF2B5EF4-FFF2-40B4-BE49-F238E27FC236}">
                    <a16:creationId xmlns:a16="http://schemas.microsoft.com/office/drawing/2014/main" id="{59370B8B-7841-4DFE-B6DB-F5F4750289DC}"/>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sp>
            <p:nvSpPr>
              <p:cNvPr id="26" name="等腰三角形 25">
                <a:extLst>
                  <a:ext uri="{FF2B5EF4-FFF2-40B4-BE49-F238E27FC236}">
                    <a16:creationId xmlns:a16="http://schemas.microsoft.com/office/drawing/2014/main" id="{CD15379A-62A9-4A7E-AE39-7BD56E251297}"/>
                  </a:ext>
                </a:extLst>
              </p:cNvPr>
              <p:cNvSpPr/>
              <p:nvPr/>
            </p:nvSpPr>
            <p:spPr>
              <a:xfrm>
                <a:off x="1765075" y="3922351"/>
                <a:ext cx="285259" cy="223557"/>
              </a:xfrm>
              <a:prstGeom prst="triangle">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sp>
          <p:nvSpPr>
            <p:cNvPr id="32" name="椭圆 31">
              <a:extLst>
                <a:ext uri="{FF2B5EF4-FFF2-40B4-BE49-F238E27FC236}">
                  <a16:creationId xmlns:a16="http://schemas.microsoft.com/office/drawing/2014/main" id="{11246EFE-6F5A-4091-A4CA-B94A9587EFE1}"/>
                </a:ext>
              </a:extLst>
            </p:cNvPr>
            <p:cNvSpPr/>
            <p:nvPr/>
          </p:nvSpPr>
          <p:spPr>
            <a:xfrm>
              <a:off x="2431156" y="4582987"/>
              <a:ext cx="198810" cy="198810"/>
            </a:xfrm>
            <a:prstGeom prst="ellipse">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33" name="任意多边形: 形状 32">
              <a:extLst>
                <a:ext uri="{FF2B5EF4-FFF2-40B4-BE49-F238E27FC236}">
                  <a16:creationId xmlns:a16="http://schemas.microsoft.com/office/drawing/2014/main" id="{89AE1E7E-86D8-4129-89D8-B76B784B4A92}"/>
                </a:ext>
              </a:extLst>
            </p:cNvPr>
            <p:cNvSpPr/>
            <p:nvPr/>
          </p:nvSpPr>
          <p:spPr>
            <a:xfrm>
              <a:off x="2359111" y="4681388"/>
              <a:ext cx="342900" cy="184150"/>
            </a:xfrm>
            <a:custGeom>
              <a:avLst/>
              <a:gdLst>
                <a:gd name="connsiteX0" fmla="*/ 0 w 336550"/>
                <a:gd name="connsiteY0" fmla="*/ 0 h 177800"/>
                <a:gd name="connsiteX1" fmla="*/ 177800 w 336550"/>
                <a:gd name="connsiteY1" fmla="*/ 177800 h 177800"/>
                <a:gd name="connsiteX2" fmla="*/ 336550 w 336550"/>
                <a:gd name="connsiteY2" fmla="*/ 19050 h 177800"/>
                <a:gd name="connsiteX0" fmla="*/ 0 w 381000"/>
                <a:gd name="connsiteY0" fmla="*/ 44450 h 222250"/>
                <a:gd name="connsiteX1" fmla="*/ 177800 w 381000"/>
                <a:gd name="connsiteY1" fmla="*/ 222250 h 222250"/>
                <a:gd name="connsiteX2" fmla="*/ 381000 w 381000"/>
                <a:gd name="connsiteY2" fmla="*/ 0 h 222250"/>
                <a:gd name="connsiteX0" fmla="*/ 0 w 323850"/>
                <a:gd name="connsiteY0" fmla="*/ 0 h 177800"/>
                <a:gd name="connsiteX1" fmla="*/ 177800 w 323850"/>
                <a:gd name="connsiteY1" fmla="*/ 177800 h 177800"/>
                <a:gd name="connsiteX2" fmla="*/ 323850 w 323850"/>
                <a:gd name="connsiteY2" fmla="*/ 19050 h 177800"/>
                <a:gd name="connsiteX0" fmla="*/ 0 w 342900"/>
                <a:gd name="connsiteY0" fmla="*/ 6350 h 184150"/>
                <a:gd name="connsiteX1" fmla="*/ 177800 w 342900"/>
                <a:gd name="connsiteY1" fmla="*/ 184150 h 184150"/>
                <a:gd name="connsiteX2" fmla="*/ 342900 w 342900"/>
                <a:gd name="connsiteY2" fmla="*/ 0 h 184150"/>
              </a:gdLst>
              <a:ahLst/>
              <a:cxnLst>
                <a:cxn ang="0">
                  <a:pos x="connsiteX0" y="connsiteY0"/>
                </a:cxn>
                <a:cxn ang="0">
                  <a:pos x="connsiteX1" y="connsiteY1"/>
                </a:cxn>
                <a:cxn ang="0">
                  <a:pos x="connsiteX2" y="connsiteY2"/>
                </a:cxn>
              </a:cxnLst>
              <a:rect l="l" t="t" r="r" b="b"/>
              <a:pathLst>
                <a:path w="342900" h="184150">
                  <a:moveTo>
                    <a:pt x="0" y="6350"/>
                  </a:moveTo>
                  <a:lnTo>
                    <a:pt x="177800" y="184150"/>
                  </a:lnTo>
                  <a:lnTo>
                    <a:pt x="342900" y="0"/>
                  </a:lnTo>
                </a:path>
              </a:pathLst>
            </a:custGeom>
          </p:spPr>
          <p:style>
            <a:lnRef idx="2">
              <a:schemeClr val="accent4"/>
            </a:lnRef>
            <a:fillRef idx="0">
              <a:schemeClr val="accent4"/>
            </a:fillRef>
            <a:effectRef idx="1">
              <a:schemeClr val="accent4"/>
            </a:effectRef>
            <a:fontRef idx="minor">
              <a:schemeClr val="tx1"/>
            </a:fontRef>
          </p:style>
          <p:txBody>
            <a:bodyPr rtlCol="0" anchor="ctr"/>
            <a:lstStyle/>
            <a:p>
              <a:pPr algn="ctr"/>
              <a:endParaRPr lang="zh-CN" altLang="en-US"/>
            </a:p>
          </p:txBody>
        </p:sp>
        <p:cxnSp>
          <p:nvCxnSpPr>
            <p:cNvPr id="34" name="直接连接符 33">
              <a:extLst>
                <a:ext uri="{FF2B5EF4-FFF2-40B4-BE49-F238E27FC236}">
                  <a16:creationId xmlns:a16="http://schemas.microsoft.com/office/drawing/2014/main" id="{EB0F93EF-71CE-44D0-B874-2B84DC98ACC9}"/>
                </a:ext>
              </a:extLst>
            </p:cNvPr>
            <p:cNvCxnSpPr>
              <a:cxnSpLocks/>
              <a:stCxn id="33" idx="1"/>
            </p:cNvCxnSpPr>
            <p:nvPr/>
          </p:nvCxnSpPr>
          <p:spPr>
            <a:xfrm flipH="1">
              <a:off x="2530561" y="4865538"/>
              <a:ext cx="6350" cy="241135"/>
            </a:xfrm>
            <a:prstGeom prst="line">
              <a:avLst/>
            </a:prstGeom>
          </p:spPr>
          <p:style>
            <a:lnRef idx="3">
              <a:schemeClr val="dk1"/>
            </a:lnRef>
            <a:fillRef idx="0">
              <a:schemeClr val="dk1"/>
            </a:fillRef>
            <a:effectRef idx="2">
              <a:schemeClr val="dk1"/>
            </a:effectRef>
            <a:fontRef idx="minor">
              <a:schemeClr val="tx1"/>
            </a:fontRef>
          </p:style>
        </p:cxnSp>
        <p:sp>
          <p:nvSpPr>
            <p:cNvPr id="36" name="Content Placeholder 2">
              <a:extLst>
                <a:ext uri="{FF2B5EF4-FFF2-40B4-BE49-F238E27FC236}">
                  <a16:creationId xmlns:a16="http://schemas.microsoft.com/office/drawing/2014/main" id="{013E7C86-0C5E-4D47-BE46-69D3426347AA}"/>
                </a:ext>
              </a:extLst>
            </p:cNvPr>
            <p:cNvSpPr txBox="1">
              <a:spLocks/>
            </p:cNvSpPr>
            <p:nvPr/>
          </p:nvSpPr>
          <p:spPr bwMode="auto">
            <a:xfrm>
              <a:off x="2099442" y="3150439"/>
              <a:ext cx="1572335" cy="3615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2400" kern="0" dirty="0">
                  <a:latin typeface="黑体" panose="02010609060101010101" pitchFamily="49" charset="-122"/>
                  <a:ea typeface="黑体" panose="02010609060101010101" pitchFamily="49" charset="-122"/>
                </a:rPr>
                <a:t>闭式回路</a:t>
              </a:r>
              <a:endParaRPr lang="en-US" altLang="zh-CN" sz="2400" kern="0" dirty="0">
                <a:latin typeface="黑体" panose="02010609060101010101" pitchFamily="49" charset="-122"/>
                <a:ea typeface="黑体" panose="02010609060101010101" pitchFamily="49" charset="-122"/>
              </a:endParaRPr>
            </a:p>
          </p:txBody>
        </p:sp>
        <p:sp>
          <p:nvSpPr>
            <p:cNvPr id="51" name="椭圆 50">
              <a:extLst>
                <a:ext uri="{FF2B5EF4-FFF2-40B4-BE49-F238E27FC236}">
                  <a16:creationId xmlns:a16="http://schemas.microsoft.com/office/drawing/2014/main" id="{FEE606C4-8478-4650-87BB-8F8C1C4A83C3}"/>
                </a:ext>
              </a:extLst>
            </p:cNvPr>
            <p:cNvSpPr/>
            <p:nvPr/>
          </p:nvSpPr>
          <p:spPr>
            <a:xfrm>
              <a:off x="2891462" y="6100632"/>
              <a:ext cx="85021" cy="85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cxnSp>
        <p:nvCxnSpPr>
          <p:cNvPr id="23" name="直接箭头连接符 22">
            <a:extLst>
              <a:ext uri="{FF2B5EF4-FFF2-40B4-BE49-F238E27FC236}">
                <a16:creationId xmlns:a16="http://schemas.microsoft.com/office/drawing/2014/main" id="{EDE8631D-6354-4B27-8157-7B57113C79AA}"/>
              </a:ext>
            </a:extLst>
          </p:cNvPr>
          <p:cNvCxnSpPr>
            <a:cxnSpLocks/>
          </p:cNvCxnSpPr>
          <p:nvPr/>
        </p:nvCxnSpPr>
        <p:spPr>
          <a:xfrm flipH="1" flipV="1">
            <a:off x="3716808" y="5134535"/>
            <a:ext cx="342066" cy="472295"/>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p:sp>
        <p:nvSpPr>
          <p:cNvPr id="30" name="矩形 29">
            <a:extLst>
              <a:ext uri="{FF2B5EF4-FFF2-40B4-BE49-F238E27FC236}">
                <a16:creationId xmlns:a16="http://schemas.microsoft.com/office/drawing/2014/main" id="{7298634B-D9C0-48C8-B3DB-19FEBF5CFB8C}"/>
              </a:ext>
            </a:extLst>
          </p:cNvPr>
          <p:cNvSpPr/>
          <p:nvPr/>
        </p:nvSpPr>
        <p:spPr>
          <a:xfrm>
            <a:off x="3786359" y="5647204"/>
            <a:ext cx="1480991" cy="830997"/>
          </a:xfrm>
          <a:prstGeom prst="rect">
            <a:avLst/>
          </a:prstGeom>
        </p:spPr>
        <p:txBody>
          <a:bodyPr wrap="square">
            <a:spAutoFit/>
          </a:bodyPr>
          <a:lstStyle/>
          <a:p>
            <a:r>
              <a:rPr lang="zh-CN" altLang="en-US" sz="1600" dirty="0">
                <a:latin typeface="黑体" panose="02010609060101010101" pitchFamily="49" charset="-122"/>
                <a:ea typeface="黑体" panose="02010609060101010101" pitchFamily="49" charset="-122"/>
              </a:rPr>
              <a:t>执行元件的回油直接与泵的吸油腔相连</a:t>
            </a:r>
          </a:p>
        </p:txBody>
      </p:sp>
      <p:sp>
        <p:nvSpPr>
          <p:cNvPr id="35" name="矩形 34">
            <a:extLst>
              <a:ext uri="{FF2B5EF4-FFF2-40B4-BE49-F238E27FC236}">
                <a16:creationId xmlns:a16="http://schemas.microsoft.com/office/drawing/2014/main" id="{6741F1AD-DBAE-4445-A651-8256C0B16F1A}"/>
              </a:ext>
            </a:extLst>
          </p:cNvPr>
          <p:cNvSpPr/>
          <p:nvPr/>
        </p:nvSpPr>
        <p:spPr>
          <a:xfrm>
            <a:off x="4773393" y="4847002"/>
            <a:ext cx="1291883" cy="584775"/>
          </a:xfrm>
          <a:prstGeom prst="rect">
            <a:avLst/>
          </a:prstGeom>
        </p:spPr>
        <p:txBody>
          <a:bodyPr wrap="square">
            <a:spAutoFit/>
          </a:bodyPr>
          <a:lstStyle/>
          <a:p>
            <a:r>
              <a:rPr lang="zh-CN" altLang="en-US" sz="1600" dirty="0">
                <a:latin typeface="黑体" panose="02010609060101010101" pitchFamily="49" charset="-122"/>
                <a:ea typeface="黑体" panose="02010609060101010101" pitchFamily="49" charset="-122"/>
              </a:rPr>
              <a:t>液压泵从油箱吸油</a:t>
            </a:r>
          </a:p>
        </p:txBody>
      </p:sp>
      <p:cxnSp>
        <p:nvCxnSpPr>
          <p:cNvPr id="58" name="直接箭头连接符 57">
            <a:extLst>
              <a:ext uri="{FF2B5EF4-FFF2-40B4-BE49-F238E27FC236}">
                <a16:creationId xmlns:a16="http://schemas.microsoft.com/office/drawing/2014/main" id="{D614CA0E-942C-4E42-8BE5-428287E4354F}"/>
              </a:ext>
            </a:extLst>
          </p:cNvPr>
          <p:cNvCxnSpPr>
            <a:cxnSpLocks/>
          </p:cNvCxnSpPr>
          <p:nvPr/>
        </p:nvCxnSpPr>
        <p:spPr>
          <a:xfrm flipV="1">
            <a:off x="5686393" y="4566178"/>
            <a:ext cx="439306" cy="202577"/>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a:extLst>
              <a:ext uri="{FF2B5EF4-FFF2-40B4-BE49-F238E27FC236}">
                <a16:creationId xmlns:a16="http://schemas.microsoft.com/office/drawing/2014/main" id="{38448028-4298-4C32-A399-EC6525722884}"/>
              </a:ext>
            </a:extLst>
          </p:cNvPr>
          <p:cNvCxnSpPr>
            <a:cxnSpLocks/>
          </p:cNvCxnSpPr>
          <p:nvPr/>
        </p:nvCxnSpPr>
        <p:spPr>
          <a:xfrm flipV="1">
            <a:off x="1001985" y="4374800"/>
            <a:ext cx="856386" cy="1232030"/>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p:sp>
        <p:nvSpPr>
          <p:cNvPr id="65" name="矩形 64">
            <a:extLst>
              <a:ext uri="{FF2B5EF4-FFF2-40B4-BE49-F238E27FC236}">
                <a16:creationId xmlns:a16="http://schemas.microsoft.com/office/drawing/2014/main" id="{66866391-CB00-4C84-A959-FC5BAC964446}"/>
              </a:ext>
            </a:extLst>
          </p:cNvPr>
          <p:cNvSpPr/>
          <p:nvPr/>
        </p:nvSpPr>
        <p:spPr>
          <a:xfrm>
            <a:off x="6602178" y="4529491"/>
            <a:ext cx="1291883" cy="830997"/>
          </a:xfrm>
          <a:prstGeom prst="rect">
            <a:avLst/>
          </a:prstGeom>
        </p:spPr>
        <p:txBody>
          <a:bodyPr wrap="square">
            <a:spAutoFit/>
          </a:bodyPr>
          <a:lstStyle/>
          <a:p>
            <a:r>
              <a:rPr lang="zh-CN" altLang="en-US" sz="1600" dirty="0">
                <a:latin typeface="黑体" panose="02010609060101010101" pitchFamily="49" charset="-122"/>
                <a:ea typeface="黑体" panose="02010609060101010101" pitchFamily="49" charset="-122"/>
              </a:rPr>
              <a:t>执行元件的回油直接进入油箱</a:t>
            </a:r>
          </a:p>
        </p:txBody>
      </p:sp>
      <p:cxnSp>
        <p:nvCxnSpPr>
          <p:cNvPr id="66" name="直接箭头连接符 65">
            <a:extLst>
              <a:ext uri="{FF2B5EF4-FFF2-40B4-BE49-F238E27FC236}">
                <a16:creationId xmlns:a16="http://schemas.microsoft.com/office/drawing/2014/main" id="{E6CCCF1F-0B33-4F36-97BF-A4637DCE18CB}"/>
              </a:ext>
            </a:extLst>
          </p:cNvPr>
          <p:cNvCxnSpPr>
            <a:cxnSpLocks/>
          </p:cNvCxnSpPr>
          <p:nvPr/>
        </p:nvCxnSpPr>
        <p:spPr>
          <a:xfrm flipV="1">
            <a:off x="7781544" y="4551121"/>
            <a:ext cx="370987" cy="250612"/>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p:sp>
        <p:nvSpPr>
          <p:cNvPr id="56" name="矩形 55">
            <a:extLst>
              <a:ext uri="{FF2B5EF4-FFF2-40B4-BE49-F238E27FC236}">
                <a16:creationId xmlns:a16="http://schemas.microsoft.com/office/drawing/2014/main" id="{FAE27BD6-CCE5-4487-8E74-E31B12F27013}"/>
              </a:ext>
            </a:extLst>
          </p:cNvPr>
          <p:cNvSpPr/>
          <p:nvPr/>
        </p:nvSpPr>
        <p:spPr>
          <a:xfrm>
            <a:off x="1630936" y="1772489"/>
            <a:ext cx="2031325"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结构紧凑、抗污染</a:t>
            </a:r>
          </a:p>
        </p:txBody>
      </p:sp>
      <p:sp>
        <p:nvSpPr>
          <p:cNvPr id="57" name="矩形 56">
            <a:extLst>
              <a:ext uri="{FF2B5EF4-FFF2-40B4-BE49-F238E27FC236}">
                <a16:creationId xmlns:a16="http://schemas.microsoft.com/office/drawing/2014/main" id="{09F77AA2-C2C7-4271-81A6-313D66FFA1F4}"/>
              </a:ext>
            </a:extLst>
          </p:cNvPr>
          <p:cNvSpPr/>
          <p:nvPr/>
        </p:nvSpPr>
        <p:spPr>
          <a:xfrm>
            <a:off x="6049723" y="1843996"/>
            <a:ext cx="2492990"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结构简单、冷却性能好</a:t>
            </a:r>
          </a:p>
        </p:txBody>
      </p:sp>
    </p:spTree>
    <p:extLst>
      <p:ext uri="{BB962C8B-B14F-4D97-AF65-F5344CB8AC3E}">
        <p14:creationId xmlns:p14="http://schemas.microsoft.com/office/powerpoint/2010/main" val="39171069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7E6845-B8FD-49DB-856A-2497AA760F81}"/>
              </a:ext>
            </a:extLst>
          </p:cNvPr>
          <p:cNvSpPr>
            <a:spLocks noGrp="1"/>
          </p:cNvSpPr>
          <p:nvPr>
            <p:ph type="title"/>
          </p:nvPr>
        </p:nvSpPr>
        <p:spPr/>
        <p:txBody>
          <a:bodyPr/>
          <a:lstStyle/>
          <a:p>
            <a:r>
              <a:rPr lang="zh-CN" altLang="en-US" dirty="0"/>
              <a:t>容积调速回路分类</a:t>
            </a:r>
          </a:p>
        </p:txBody>
      </p:sp>
      <p:grpSp>
        <p:nvGrpSpPr>
          <p:cNvPr id="6" name="组合 5">
            <a:extLst>
              <a:ext uri="{FF2B5EF4-FFF2-40B4-BE49-F238E27FC236}">
                <a16:creationId xmlns:a16="http://schemas.microsoft.com/office/drawing/2014/main" id="{B1BEBCD7-F1F0-4E6A-AB75-2E6970380241}"/>
              </a:ext>
            </a:extLst>
          </p:cNvPr>
          <p:cNvGrpSpPr/>
          <p:nvPr/>
        </p:nvGrpSpPr>
        <p:grpSpPr>
          <a:xfrm>
            <a:off x="237809" y="2433899"/>
            <a:ext cx="4275202" cy="2462959"/>
            <a:chOff x="871865" y="3610019"/>
            <a:chExt cx="2692320" cy="1551055"/>
          </a:xfrm>
        </p:grpSpPr>
        <p:grpSp>
          <p:nvGrpSpPr>
            <p:cNvPr id="68" name="组合 67">
              <a:extLst>
                <a:ext uri="{FF2B5EF4-FFF2-40B4-BE49-F238E27FC236}">
                  <a16:creationId xmlns:a16="http://schemas.microsoft.com/office/drawing/2014/main" id="{242E7F78-3A03-4208-B0BF-0B09257C4627}"/>
                </a:ext>
              </a:extLst>
            </p:cNvPr>
            <p:cNvGrpSpPr/>
            <p:nvPr/>
          </p:nvGrpSpPr>
          <p:grpSpPr>
            <a:xfrm>
              <a:off x="871865" y="4099124"/>
              <a:ext cx="1088177" cy="671569"/>
              <a:chOff x="556731" y="4859666"/>
              <a:chExt cx="1482104" cy="914682"/>
            </a:xfrm>
            <a:solidFill>
              <a:schemeClr val="bg1">
                <a:lumMod val="95000"/>
              </a:schemeClr>
            </a:solidFill>
          </p:grpSpPr>
          <p:sp>
            <p:nvSpPr>
              <p:cNvPr id="69" name="矩形 68">
                <a:extLst>
                  <a:ext uri="{FF2B5EF4-FFF2-40B4-BE49-F238E27FC236}">
                    <a16:creationId xmlns:a16="http://schemas.microsoft.com/office/drawing/2014/main" id="{6041DE6C-4A38-429C-9C98-8F533EDE45F4}"/>
                  </a:ext>
                </a:extLst>
              </p:cNvPr>
              <p:cNvSpPr/>
              <p:nvPr/>
            </p:nvSpPr>
            <p:spPr>
              <a:xfrm>
                <a:off x="556731" y="5197084"/>
                <a:ext cx="618787"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nvGrpSpPr>
              <p:cNvPr id="70" name="组合 69">
                <a:extLst>
                  <a:ext uri="{FF2B5EF4-FFF2-40B4-BE49-F238E27FC236}">
                    <a16:creationId xmlns:a16="http://schemas.microsoft.com/office/drawing/2014/main" id="{0289BF70-0A1C-410E-9553-7F4B48AE956C}"/>
                  </a:ext>
                </a:extLst>
              </p:cNvPr>
              <p:cNvGrpSpPr/>
              <p:nvPr/>
            </p:nvGrpSpPr>
            <p:grpSpPr>
              <a:xfrm>
                <a:off x="1124151" y="4859666"/>
                <a:ext cx="914684" cy="914682"/>
                <a:chOff x="1475656" y="3911173"/>
                <a:chExt cx="864096" cy="864096"/>
              </a:xfrm>
              <a:grpFill/>
            </p:grpSpPr>
            <p:sp>
              <p:nvSpPr>
                <p:cNvPr id="71" name="椭圆 70">
                  <a:extLst>
                    <a:ext uri="{FF2B5EF4-FFF2-40B4-BE49-F238E27FC236}">
                      <a16:creationId xmlns:a16="http://schemas.microsoft.com/office/drawing/2014/main" id="{319EF53A-B21B-40F0-A73E-AD1FA15C28C9}"/>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sp>
              <p:nvSpPr>
                <p:cNvPr id="72" name="等腰三角形 71">
                  <a:extLst>
                    <a:ext uri="{FF2B5EF4-FFF2-40B4-BE49-F238E27FC236}">
                      <a16:creationId xmlns:a16="http://schemas.microsoft.com/office/drawing/2014/main" id="{D1D12402-1795-442C-8E5C-406AA24D582F}"/>
                    </a:ext>
                  </a:extLst>
                </p:cNvPr>
                <p:cNvSpPr/>
                <p:nvPr/>
              </p:nvSpPr>
              <p:spPr>
                <a:xfrm>
                  <a:off x="1765075" y="3922351"/>
                  <a:ext cx="285259" cy="223557"/>
                </a:xfrm>
                <a:prstGeom prst="triangle">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grpSp>
        <p:grpSp>
          <p:nvGrpSpPr>
            <p:cNvPr id="73" name="组合 72">
              <a:extLst>
                <a:ext uri="{FF2B5EF4-FFF2-40B4-BE49-F238E27FC236}">
                  <a16:creationId xmlns:a16="http://schemas.microsoft.com/office/drawing/2014/main" id="{20DF6228-71EF-4147-8E95-1F76079A71DF}"/>
                </a:ext>
              </a:extLst>
            </p:cNvPr>
            <p:cNvGrpSpPr/>
            <p:nvPr/>
          </p:nvGrpSpPr>
          <p:grpSpPr>
            <a:xfrm>
              <a:off x="2517654" y="4099127"/>
              <a:ext cx="1046531" cy="671569"/>
              <a:chOff x="1124151" y="4859667"/>
              <a:chExt cx="1425382" cy="914682"/>
            </a:xfrm>
            <a:solidFill>
              <a:schemeClr val="bg1">
                <a:lumMod val="95000"/>
              </a:schemeClr>
            </a:solidFill>
          </p:grpSpPr>
          <p:sp>
            <p:nvSpPr>
              <p:cNvPr id="74" name="矩形 73">
                <a:extLst>
                  <a:ext uri="{FF2B5EF4-FFF2-40B4-BE49-F238E27FC236}">
                    <a16:creationId xmlns:a16="http://schemas.microsoft.com/office/drawing/2014/main" id="{596F368C-D9D9-4685-A07D-6A99EF5CD4B5}"/>
                  </a:ext>
                </a:extLst>
              </p:cNvPr>
              <p:cNvSpPr/>
              <p:nvPr/>
            </p:nvSpPr>
            <p:spPr>
              <a:xfrm>
                <a:off x="1930746" y="5197084"/>
                <a:ext cx="618787"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nvGrpSpPr>
              <p:cNvPr id="75" name="组合 74">
                <a:extLst>
                  <a:ext uri="{FF2B5EF4-FFF2-40B4-BE49-F238E27FC236}">
                    <a16:creationId xmlns:a16="http://schemas.microsoft.com/office/drawing/2014/main" id="{A1BAB9C7-E604-4D47-A68C-88A8B32E212C}"/>
                  </a:ext>
                </a:extLst>
              </p:cNvPr>
              <p:cNvGrpSpPr/>
              <p:nvPr/>
            </p:nvGrpSpPr>
            <p:grpSpPr>
              <a:xfrm>
                <a:off x="1124151" y="4859667"/>
                <a:ext cx="914684" cy="914682"/>
                <a:chOff x="1475656" y="3911173"/>
                <a:chExt cx="864096" cy="864096"/>
              </a:xfrm>
              <a:grpFill/>
            </p:grpSpPr>
            <p:sp>
              <p:nvSpPr>
                <p:cNvPr id="76" name="椭圆 75">
                  <a:extLst>
                    <a:ext uri="{FF2B5EF4-FFF2-40B4-BE49-F238E27FC236}">
                      <a16:creationId xmlns:a16="http://schemas.microsoft.com/office/drawing/2014/main" id="{4848BC09-0A3E-4CA3-96D4-3CD8835D57DD}"/>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sp>
              <p:nvSpPr>
                <p:cNvPr id="77" name="等腰三角形 76">
                  <a:extLst>
                    <a:ext uri="{FF2B5EF4-FFF2-40B4-BE49-F238E27FC236}">
                      <a16:creationId xmlns:a16="http://schemas.microsoft.com/office/drawing/2014/main" id="{D3B7A84D-8503-4B1C-9B80-2C79545DEBF3}"/>
                    </a:ext>
                  </a:extLst>
                </p:cNvPr>
                <p:cNvSpPr/>
                <p:nvPr/>
              </p:nvSpPr>
              <p:spPr>
                <a:xfrm flipV="1">
                  <a:off x="1808841" y="3922347"/>
                  <a:ext cx="207476" cy="167021"/>
                </a:xfrm>
                <a:prstGeom prst="triangle">
                  <a:avLst>
                    <a:gd name="adj" fmla="val 50000"/>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grpSp>
        </p:grpSp>
        <p:sp>
          <p:nvSpPr>
            <p:cNvPr id="78" name="任意多边形: 形状 77">
              <a:extLst>
                <a:ext uri="{FF2B5EF4-FFF2-40B4-BE49-F238E27FC236}">
                  <a16:creationId xmlns:a16="http://schemas.microsoft.com/office/drawing/2014/main" id="{2F0BEC35-0E39-4B9F-A145-204AFF51A7B4}"/>
                </a:ext>
              </a:extLst>
            </p:cNvPr>
            <p:cNvSpPr/>
            <p:nvPr/>
          </p:nvSpPr>
          <p:spPr>
            <a:xfrm>
              <a:off x="1624256" y="3610019"/>
              <a:ext cx="1233630" cy="504056"/>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n w="28575">
                  <a:solidFill>
                    <a:schemeClr val="tx1"/>
                  </a:solidFill>
                </a:ln>
              </a:endParaRPr>
            </a:p>
          </p:txBody>
        </p:sp>
        <p:cxnSp>
          <p:nvCxnSpPr>
            <p:cNvPr id="79" name="直接箭头连接符 78">
              <a:extLst>
                <a:ext uri="{FF2B5EF4-FFF2-40B4-BE49-F238E27FC236}">
                  <a16:creationId xmlns:a16="http://schemas.microsoft.com/office/drawing/2014/main" id="{636CC7D2-CFB5-4A86-8737-F62663D95B87}"/>
                </a:ext>
              </a:extLst>
            </p:cNvPr>
            <p:cNvCxnSpPr/>
            <p:nvPr/>
          </p:nvCxnSpPr>
          <p:spPr>
            <a:xfrm flipV="1">
              <a:off x="1351116" y="3995142"/>
              <a:ext cx="621708" cy="879533"/>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cxnSp>
          <p:nvCxnSpPr>
            <p:cNvPr id="80" name="直接箭头连接符 79">
              <a:extLst>
                <a:ext uri="{FF2B5EF4-FFF2-40B4-BE49-F238E27FC236}">
                  <a16:creationId xmlns:a16="http://schemas.microsoft.com/office/drawing/2014/main" id="{015E009B-A834-4064-8A08-6E90B85455EF}"/>
                </a:ext>
              </a:extLst>
            </p:cNvPr>
            <p:cNvCxnSpPr>
              <a:cxnSpLocks/>
            </p:cNvCxnSpPr>
            <p:nvPr/>
          </p:nvCxnSpPr>
          <p:spPr>
            <a:xfrm flipV="1">
              <a:off x="2609051" y="3995143"/>
              <a:ext cx="592956" cy="879532"/>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sp>
          <p:nvSpPr>
            <p:cNvPr id="99" name="任意多边形: 形状 98">
              <a:extLst>
                <a:ext uri="{FF2B5EF4-FFF2-40B4-BE49-F238E27FC236}">
                  <a16:creationId xmlns:a16="http://schemas.microsoft.com/office/drawing/2014/main" id="{D3714265-741B-4DF5-B113-844CAC7009C4}"/>
                </a:ext>
              </a:extLst>
            </p:cNvPr>
            <p:cNvSpPr/>
            <p:nvPr/>
          </p:nvSpPr>
          <p:spPr>
            <a:xfrm flipV="1">
              <a:off x="1624256" y="4763828"/>
              <a:ext cx="1233630" cy="397246"/>
            </a:xfrm>
            <a:custGeom>
              <a:avLst/>
              <a:gdLst>
                <a:gd name="connsiteX0" fmla="*/ 0 w 3925824"/>
                <a:gd name="connsiteY0" fmla="*/ 707136 h 719328"/>
                <a:gd name="connsiteX1" fmla="*/ 0 w 3925824"/>
                <a:gd name="connsiteY1" fmla="*/ 0 h 719328"/>
                <a:gd name="connsiteX2" fmla="*/ 3925824 w 3925824"/>
                <a:gd name="connsiteY2" fmla="*/ 0 h 719328"/>
                <a:gd name="connsiteX3" fmla="*/ 3925824 w 3925824"/>
                <a:gd name="connsiteY3" fmla="*/ 719328 h 719328"/>
                <a:gd name="connsiteX4" fmla="*/ 3925824 w 3925824"/>
                <a:gd name="connsiteY4" fmla="*/ 719328 h 7193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5824" h="719328">
                  <a:moveTo>
                    <a:pt x="0" y="707136"/>
                  </a:moveTo>
                  <a:lnTo>
                    <a:pt x="0" y="0"/>
                  </a:lnTo>
                  <a:lnTo>
                    <a:pt x="3925824" y="0"/>
                  </a:lnTo>
                  <a:lnTo>
                    <a:pt x="3925824" y="719328"/>
                  </a:lnTo>
                  <a:lnTo>
                    <a:pt x="3925824" y="719328"/>
                  </a:lnTo>
                </a:path>
              </a:pathLst>
            </a:custGeom>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n w="28575">
                  <a:solidFill>
                    <a:schemeClr val="tx1"/>
                  </a:solidFill>
                </a:ln>
              </a:endParaRPr>
            </a:p>
          </p:txBody>
        </p:sp>
        <p:sp>
          <p:nvSpPr>
            <p:cNvPr id="100" name="弧形 99">
              <a:extLst>
                <a:ext uri="{FF2B5EF4-FFF2-40B4-BE49-F238E27FC236}">
                  <a16:creationId xmlns:a16="http://schemas.microsoft.com/office/drawing/2014/main" id="{B420C320-DCD3-4A40-9C8A-CADE31A4F7D4}"/>
                </a:ext>
              </a:extLst>
            </p:cNvPr>
            <p:cNvSpPr/>
            <p:nvPr/>
          </p:nvSpPr>
          <p:spPr>
            <a:xfrm>
              <a:off x="1644117" y="4097700"/>
              <a:ext cx="454320" cy="671570"/>
            </a:xfrm>
            <a:prstGeom prst="arc">
              <a:avLst>
                <a:gd name="adj1" fmla="val 17283902"/>
                <a:gd name="adj2" fmla="val 4390572"/>
              </a:avLst>
            </a:prstGeom>
            <a:ln w="38100">
              <a:headEnd type="triangle" w="lg" len="lg"/>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ln w="28575">
                  <a:solidFill>
                    <a:schemeClr val="tx1"/>
                  </a:solidFill>
                </a:ln>
              </a:endParaRPr>
            </a:p>
          </p:txBody>
        </p:sp>
        <p:sp>
          <p:nvSpPr>
            <p:cNvPr id="101" name="弧形 100">
              <a:extLst>
                <a:ext uri="{FF2B5EF4-FFF2-40B4-BE49-F238E27FC236}">
                  <a16:creationId xmlns:a16="http://schemas.microsoft.com/office/drawing/2014/main" id="{28B56D38-F47A-408A-B460-E2DC13B6693C}"/>
                </a:ext>
              </a:extLst>
            </p:cNvPr>
            <p:cNvSpPr/>
            <p:nvPr/>
          </p:nvSpPr>
          <p:spPr>
            <a:xfrm flipH="1" flipV="1">
              <a:off x="2366227" y="4116151"/>
              <a:ext cx="449588" cy="671568"/>
            </a:xfrm>
            <a:prstGeom prst="arc">
              <a:avLst>
                <a:gd name="adj1" fmla="val 17283902"/>
                <a:gd name="adj2" fmla="val 4390572"/>
              </a:avLst>
            </a:prstGeom>
            <a:ln w="38100">
              <a:headEnd type="triangle" w="lg" len="lg"/>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ln w="28575">
                  <a:solidFill>
                    <a:schemeClr val="tx1"/>
                  </a:solidFill>
                </a:ln>
              </a:endParaRPr>
            </a:p>
          </p:txBody>
        </p:sp>
      </p:grpSp>
      <p:sp>
        <p:nvSpPr>
          <p:cNvPr id="105" name="Content Placeholder 2">
            <a:extLst>
              <a:ext uri="{FF2B5EF4-FFF2-40B4-BE49-F238E27FC236}">
                <a16:creationId xmlns:a16="http://schemas.microsoft.com/office/drawing/2014/main" id="{642FF8EA-5F16-4534-AB14-D29F83B72B5E}"/>
              </a:ext>
            </a:extLst>
          </p:cNvPr>
          <p:cNvSpPr txBox="1">
            <a:spLocks/>
          </p:cNvSpPr>
          <p:nvPr/>
        </p:nvSpPr>
        <p:spPr bwMode="auto">
          <a:xfrm>
            <a:off x="840668" y="5517231"/>
            <a:ext cx="3076934" cy="3615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2000" kern="0" dirty="0">
                <a:latin typeface="黑体" panose="02010609060101010101" pitchFamily="49" charset="-122"/>
                <a:ea typeface="黑体" panose="02010609060101010101" pitchFamily="49" charset="-122"/>
              </a:rPr>
              <a:t>泵</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马达式容积调速回路</a:t>
            </a:r>
            <a:endParaRPr lang="en-US" altLang="zh-CN" sz="2000" kern="0" dirty="0">
              <a:latin typeface="黑体" panose="02010609060101010101" pitchFamily="49" charset="-122"/>
              <a:ea typeface="黑体" panose="02010609060101010101" pitchFamily="49" charset="-122"/>
            </a:endParaRPr>
          </a:p>
        </p:txBody>
      </p:sp>
      <p:sp>
        <p:nvSpPr>
          <p:cNvPr id="106" name="Content Placeholder 2">
            <a:extLst>
              <a:ext uri="{FF2B5EF4-FFF2-40B4-BE49-F238E27FC236}">
                <a16:creationId xmlns:a16="http://schemas.microsoft.com/office/drawing/2014/main" id="{F7DD82AE-3794-448C-AA04-AC9408E62ACF}"/>
              </a:ext>
            </a:extLst>
          </p:cNvPr>
          <p:cNvSpPr txBox="1">
            <a:spLocks/>
          </p:cNvSpPr>
          <p:nvPr/>
        </p:nvSpPr>
        <p:spPr bwMode="auto">
          <a:xfrm>
            <a:off x="5264365" y="5517232"/>
            <a:ext cx="3076934" cy="361539"/>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2000" kern="0" dirty="0">
                <a:latin typeface="黑体" panose="02010609060101010101" pitchFamily="49" charset="-122"/>
                <a:ea typeface="黑体" panose="02010609060101010101" pitchFamily="49" charset="-122"/>
              </a:rPr>
              <a:t>泵</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缸式容积调速回路</a:t>
            </a:r>
            <a:endParaRPr lang="en-US" altLang="zh-CN" sz="2000" kern="0" dirty="0">
              <a:latin typeface="黑体" panose="02010609060101010101" pitchFamily="49" charset="-122"/>
              <a:ea typeface="黑体" panose="02010609060101010101" pitchFamily="49" charset="-122"/>
            </a:endParaRPr>
          </a:p>
        </p:txBody>
      </p:sp>
      <p:grpSp>
        <p:nvGrpSpPr>
          <p:cNvPr id="7" name="组合 6">
            <a:extLst>
              <a:ext uri="{FF2B5EF4-FFF2-40B4-BE49-F238E27FC236}">
                <a16:creationId xmlns:a16="http://schemas.microsoft.com/office/drawing/2014/main" id="{2A44D933-4053-4432-B26D-E7B7D9841227}"/>
              </a:ext>
            </a:extLst>
          </p:cNvPr>
          <p:cNvGrpSpPr/>
          <p:nvPr/>
        </p:nvGrpSpPr>
        <p:grpSpPr>
          <a:xfrm>
            <a:off x="4927882" y="1188622"/>
            <a:ext cx="3778933" cy="4141248"/>
            <a:chOff x="5260139" y="2579706"/>
            <a:chExt cx="2582681" cy="2830302"/>
          </a:xfrm>
        </p:grpSpPr>
        <p:grpSp>
          <p:nvGrpSpPr>
            <p:cNvPr id="83" name="组合 82">
              <a:extLst>
                <a:ext uri="{FF2B5EF4-FFF2-40B4-BE49-F238E27FC236}">
                  <a16:creationId xmlns:a16="http://schemas.microsoft.com/office/drawing/2014/main" id="{74D3475F-2ADA-4506-A066-6009C9A68A75}"/>
                </a:ext>
              </a:extLst>
            </p:cNvPr>
            <p:cNvGrpSpPr/>
            <p:nvPr/>
          </p:nvGrpSpPr>
          <p:grpSpPr>
            <a:xfrm>
              <a:off x="5260139" y="4244076"/>
              <a:ext cx="1088177" cy="671569"/>
              <a:chOff x="556731" y="4859666"/>
              <a:chExt cx="1482104" cy="914682"/>
            </a:xfrm>
            <a:solidFill>
              <a:schemeClr val="bg1">
                <a:lumMod val="95000"/>
              </a:schemeClr>
            </a:solidFill>
          </p:grpSpPr>
          <p:sp>
            <p:nvSpPr>
              <p:cNvPr id="84" name="矩形 83">
                <a:extLst>
                  <a:ext uri="{FF2B5EF4-FFF2-40B4-BE49-F238E27FC236}">
                    <a16:creationId xmlns:a16="http://schemas.microsoft.com/office/drawing/2014/main" id="{0D37E4C8-F00C-4117-8222-E6CFC3393EA3}"/>
                  </a:ext>
                </a:extLst>
              </p:cNvPr>
              <p:cNvSpPr/>
              <p:nvPr/>
            </p:nvSpPr>
            <p:spPr>
              <a:xfrm>
                <a:off x="556731" y="5197084"/>
                <a:ext cx="618787"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nvGrpSpPr>
              <p:cNvPr id="85" name="组合 84">
                <a:extLst>
                  <a:ext uri="{FF2B5EF4-FFF2-40B4-BE49-F238E27FC236}">
                    <a16:creationId xmlns:a16="http://schemas.microsoft.com/office/drawing/2014/main" id="{08ED8420-4AEA-485C-B6FB-05144F5680FE}"/>
                  </a:ext>
                </a:extLst>
              </p:cNvPr>
              <p:cNvGrpSpPr/>
              <p:nvPr/>
            </p:nvGrpSpPr>
            <p:grpSpPr>
              <a:xfrm>
                <a:off x="1124151" y="4859666"/>
                <a:ext cx="914684" cy="914682"/>
                <a:chOff x="1475656" y="3911173"/>
                <a:chExt cx="864096" cy="864096"/>
              </a:xfrm>
              <a:grpFill/>
            </p:grpSpPr>
            <p:sp>
              <p:nvSpPr>
                <p:cNvPr id="86" name="椭圆 85">
                  <a:extLst>
                    <a:ext uri="{FF2B5EF4-FFF2-40B4-BE49-F238E27FC236}">
                      <a16:creationId xmlns:a16="http://schemas.microsoft.com/office/drawing/2014/main" id="{1AA74640-CEEC-40AE-8F04-D53DF29267CB}"/>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n w="28575">
                      <a:solidFill>
                        <a:schemeClr val="tx1"/>
                      </a:solidFill>
                    </a:ln>
                  </a:endParaRPr>
                </a:p>
              </p:txBody>
            </p:sp>
            <p:sp>
              <p:nvSpPr>
                <p:cNvPr id="87" name="等腰三角形 86">
                  <a:extLst>
                    <a:ext uri="{FF2B5EF4-FFF2-40B4-BE49-F238E27FC236}">
                      <a16:creationId xmlns:a16="http://schemas.microsoft.com/office/drawing/2014/main" id="{E7347B08-B6E7-4231-91D9-80F9B47AF65A}"/>
                    </a:ext>
                  </a:extLst>
                </p:cNvPr>
                <p:cNvSpPr/>
                <p:nvPr/>
              </p:nvSpPr>
              <p:spPr>
                <a:xfrm>
                  <a:off x="1765075" y="3922351"/>
                  <a:ext cx="285259" cy="223557"/>
                </a:xfrm>
                <a:prstGeom prst="triangle">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ln w="28575">
                      <a:solidFill>
                        <a:schemeClr val="tx1"/>
                      </a:solidFill>
                    </a:ln>
                  </a:endParaRPr>
                </a:p>
              </p:txBody>
            </p:sp>
          </p:grpSp>
        </p:grpSp>
        <p:sp>
          <p:nvSpPr>
            <p:cNvPr id="88" name="任意多边形: 形状 87">
              <a:extLst>
                <a:ext uri="{FF2B5EF4-FFF2-40B4-BE49-F238E27FC236}">
                  <a16:creationId xmlns:a16="http://schemas.microsoft.com/office/drawing/2014/main" id="{4C68B2CB-4893-4264-9D1E-63BBA0DD6A7E}"/>
                </a:ext>
              </a:extLst>
            </p:cNvPr>
            <p:cNvSpPr/>
            <p:nvPr/>
          </p:nvSpPr>
          <p:spPr>
            <a:xfrm>
              <a:off x="5768142" y="5187835"/>
              <a:ext cx="488778" cy="222173"/>
            </a:xfrm>
            <a:custGeom>
              <a:avLst/>
              <a:gdLst>
                <a:gd name="connsiteX0" fmla="*/ 0 w 798285"/>
                <a:gd name="connsiteY0" fmla="*/ 0 h 362857"/>
                <a:gd name="connsiteX1" fmla="*/ 0 w 798285"/>
                <a:gd name="connsiteY1" fmla="*/ 362857 h 362857"/>
                <a:gd name="connsiteX2" fmla="*/ 798285 w 798285"/>
                <a:gd name="connsiteY2" fmla="*/ 362857 h 362857"/>
                <a:gd name="connsiteX3" fmla="*/ 798285 w 798285"/>
                <a:gd name="connsiteY3" fmla="*/ 0 h 362857"/>
              </a:gdLst>
              <a:ahLst/>
              <a:cxnLst>
                <a:cxn ang="0">
                  <a:pos x="connsiteX0" y="connsiteY0"/>
                </a:cxn>
                <a:cxn ang="0">
                  <a:pos x="connsiteX1" y="connsiteY1"/>
                </a:cxn>
                <a:cxn ang="0">
                  <a:pos x="connsiteX2" y="connsiteY2"/>
                </a:cxn>
                <a:cxn ang="0">
                  <a:pos x="connsiteX3" y="connsiteY3"/>
                </a:cxn>
              </a:cxnLst>
              <a:rect l="l" t="t" r="r" b="b"/>
              <a:pathLst>
                <a:path w="798285" h="362857">
                  <a:moveTo>
                    <a:pt x="0" y="0"/>
                  </a:moveTo>
                  <a:lnTo>
                    <a:pt x="0" y="362857"/>
                  </a:lnTo>
                  <a:lnTo>
                    <a:pt x="798285" y="362857"/>
                  </a:lnTo>
                  <a:lnTo>
                    <a:pt x="798285" y="0"/>
                  </a:lnTo>
                </a:path>
              </a:pathLst>
            </a:custGeom>
            <a:solidFill>
              <a:schemeClr val="bg1">
                <a:lumMod val="85000"/>
              </a:schemeClr>
            </a:solidFill>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n w="28575">
                  <a:solidFill>
                    <a:schemeClr val="tx1"/>
                  </a:solidFill>
                </a:ln>
              </a:endParaRPr>
            </a:p>
          </p:txBody>
        </p:sp>
        <p:cxnSp>
          <p:nvCxnSpPr>
            <p:cNvPr id="89" name="直接连接符 88">
              <a:extLst>
                <a:ext uri="{FF2B5EF4-FFF2-40B4-BE49-F238E27FC236}">
                  <a16:creationId xmlns:a16="http://schemas.microsoft.com/office/drawing/2014/main" id="{C70D8DAD-A802-4036-B653-30251AED0721}"/>
                </a:ext>
              </a:extLst>
            </p:cNvPr>
            <p:cNvCxnSpPr>
              <a:cxnSpLocks/>
              <a:stCxn id="86" idx="4"/>
            </p:cNvCxnSpPr>
            <p:nvPr/>
          </p:nvCxnSpPr>
          <p:spPr>
            <a:xfrm>
              <a:off x="6012531" y="4915647"/>
              <a:ext cx="0" cy="398435"/>
            </a:xfrm>
            <a:prstGeom prst="line">
              <a:avLst/>
            </a:prstGeom>
          </p:spPr>
          <p:style>
            <a:lnRef idx="3">
              <a:schemeClr val="dk1"/>
            </a:lnRef>
            <a:fillRef idx="0">
              <a:schemeClr val="dk1"/>
            </a:fillRef>
            <a:effectRef idx="2">
              <a:schemeClr val="dk1"/>
            </a:effectRef>
            <a:fontRef idx="minor">
              <a:schemeClr val="tx1"/>
            </a:fontRef>
          </p:style>
        </p:cxnSp>
        <p:sp>
          <p:nvSpPr>
            <p:cNvPr id="90" name="任意多边形: 形状 89">
              <a:extLst>
                <a:ext uri="{FF2B5EF4-FFF2-40B4-BE49-F238E27FC236}">
                  <a16:creationId xmlns:a16="http://schemas.microsoft.com/office/drawing/2014/main" id="{64201DC4-163A-4CBF-963F-5377A7554B44}"/>
                </a:ext>
              </a:extLst>
            </p:cNvPr>
            <p:cNvSpPr/>
            <p:nvPr/>
          </p:nvSpPr>
          <p:spPr>
            <a:xfrm>
              <a:off x="7159976" y="4127751"/>
              <a:ext cx="488778" cy="222173"/>
            </a:xfrm>
            <a:custGeom>
              <a:avLst/>
              <a:gdLst>
                <a:gd name="connsiteX0" fmla="*/ 0 w 798285"/>
                <a:gd name="connsiteY0" fmla="*/ 0 h 362857"/>
                <a:gd name="connsiteX1" fmla="*/ 0 w 798285"/>
                <a:gd name="connsiteY1" fmla="*/ 362857 h 362857"/>
                <a:gd name="connsiteX2" fmla="*/ 798285 w 798285"/>
                <a:gd name="connsiteY2" fmla="*/ 362857 h 362857"/>
                <a:gd name="connsiteX3" fmla="*/ 798285 w 798285"/>
                <a:gd name="connsiteY3" fmla="*/ 0 h 362857"/>
              </a:gdLst>
              <a:ahLst/>
              <a:cxnLst>
                <a:cxn ang="0">
                  <a:pos x="connsiteX0" y="connsiteY0"/>
                </a:cxn>
                <a:cxn ang="0">
                  <a:pos x="connsiteX1" y="connsiteY1"/>
                </a:cxn>
                <a:cxn ang="0">
                  <a:pos x="connsiteX2" y="connsiteY2"/>
                </a:cxn>
                <a:cxn ang="0">
                  <a:pos x="connsiteX3" y="connsiteY3"/>
                </a:cxn>
              </a:cxnLst>
              <a:rect l="l" t="t" r="r" b="b"/>
              <a:pathLst>
                <a:path w="798285" h="362857">
                  <a:moveTo>
                    <a:pt x="0" y="0"/>
                  </a:moveTo>
                  <a:lnTo>
                    <a:pt x="0" y="362857"/>
                  </a:lnTo>
                  <a:lnTo>
                    <a:pt x="798285" y="362857"/>
                  </a:lnTo>
                  <a:lnTo>
                    <a:pt x="798285" y="0"/>
                  </a:lnTo>
                </a:path>
              </a:pathLst>
            </a:custGeom>
            <a:solidFill>
              <a:schemeClr val="bg1">
                <a:lumMod val="85000"/>
              </a:schemeClr>
            </a:solidFill>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ln w="28575">
                  <a:solidFill>
                    <a:schemeClr val="tx1"/>
                  </a:solidFill>
                </a:ln>
              </a:endParaRPr>
            </a:p>
          </p:txBody>
        </p:sp>
        <p:cxnSp>
          <p:nvCxnSpPr>
            <p:cNvPr id="91" name="直接连接符 90">
              <a:extLst>
                <a:ext uri="{FF2B5EF4-FFF2-40B4-BE49-F238E27FC236}">
                  <a16:creationId xmlns:a16="http://schemas.microsoft.com/office/drawing/2014/main" id="{20181AAF-150A-4184-8F2B-ACBA6C218E45}"/>
                </a:ext>
              </a:extLst>
            </p:cNvPr>
            <p:cNvCxnSpPr>
              <a:cxnSpLocks/>
            </p:cNvCxnSpPr>
            <p:nvPr/>
          </p:nvCxnSpPr>
          <p:spPr>
            <a:xfrm>
              <a:off x="7409903" y="3067105"/>
              <a:ext cx="0" cy="1209993"/>
            </a:xfrm>
            <a:prstGeom prst="line">
              <a:avLst/>
            </a:prstGeom>
          </p:spPr>
          <p:style>
            <a:lnRef idx="3">
              <a:schemeClr val="dk1"/>
            </a:lnRef>
            <a:fillRef idx="0">
              <a:schemeClr val="dk1"/>
            </a:fillRef>
            <a:effectRef idx="2">
              <a:schemeClr val="dk1"/>
            </a:effectRef>
            <a:fontRef idx="minor">
              <a:schemeClr val="tx1"/>
            </a:fontRef>
          </p:style>
        </p:cxnSp>
        <p:cxnSp>
          <p:nvCxnSpPr>
            <p:cNvPr id="92" name="直接箭头连接符 91">
              <a:extLst>
                <a:ext uri="{FF2B5EF4-FFF2-40B4-BE49-F238E27FC236}">
                  <a16:creationId xmlns:a16="http://schemas.microsoft.com/office/drawing/2014/main" id="{74409F4C-C3AC-489F-975E-012B834F262D}"/>
                </a:ext>
              </a:extLst>
            </p:cNvPr>
            <p:cNvCxnSpPr/>
            <p:nvPr/>
          </p:nvCxnSpPr>
          <p:spPr>
            <a:xfrm flipV="1">
              <a:off x="5739390" y="4140094"/>
              <a:ext cx="621708" cy="879533"/>
            </a:xfrm>
            <a:prstGeom prst="straightConnector1">
              <a:avLst/>
            </a:prstGeom>
            <a:ln>
              <a:solidFill>
                <a:schemeClr val="tx1"/>
              </a:solidFill>
              <a:tailEnd type="triangle"/>
            </a:ln>
          </p:spPr>
          <p:style>
            <a:lnRef idx="3">
              <a:schemeClr val="dk1"/>
            </a:lnRef>
            <a:fillRef idx="0">
              <a:schemeClr val="dk1"/>
            </a:fillRef>
            <a:effectRef idx="2">
              <a:schemeClr val="dk1"/>
            </a:effectRef>
            <a:fontRef idx="minor">
              <a:schemeClr val="tx1"/>
            </a:fontRef>
          </p:style>
        </p:cxnSp>
        <p:grpSp>
          <p:nvGrpSpPr>
            <p:cNvPr id="94" name="组合 93">
              <a:extLst>
                <a:ext uri="{FF2B5EF4-FFF2-40B4-BE49-F238E27FC236}">
                  <a16:creationId xmlns:a16="http://schemas.microsoft.com/office/drawing/2014/main" id="{B3C153D9-9FA1-40DD-8507-56F6A011F644}"/>
                </a:ext>
              </a:extLst>
            </p:cNvPr>
            <p:cNvGrpSpPr/>
            <p:nvPr/>
          </p:nvGrpSpPr>
          <p:grpSpPr>
            <a:xfrm>
              <a:off x="5768143" y="2579706"/>
              <a:ext cx="2074677" cy="487399"/>
              <a:chOff x="5451252" y="3420194"/>
              <a:chExt cx="1785898" cy="419557"/>
            </a:xfrm>
          </p:grpSpPr>
          <p:sp>
            <p:nvSpPr>
              <p:cNvPr id="95" name="矩形 94">
                <a:extLst>
                  <a:ext uri="{FF2B5EF4-FFF2-40B4-BE49-F238E27FC236}">
                    <a16:creationId xmlns:a16="http://schemas.microsoft.com/office/drawing/2014/main" id="{F1E51A7A-4CA0-44C4-A79B-2A396F879810}"/>
                  </a:ext>
                </a:extLst>
              </p:cNvPr>
              <p:cNvSpPr/>
              <p:nvPr/>
            </p:nvSpPr>
            <p:spPr>
              <a:xfrm>
                <a:off x="6029710" y="3420194"/>
                <a:ext cx="170443" cy="41011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96" name="矩形 95">
                <a:extLst>
                  <a:ext uri="{FF2B5EF4-FFF2-40B4-BE49-F238E27FC236}">
                    <a16:creationId xmlns:a16="http://schemas.microsoft.com/office/drawing/2014/main" id="{A537D7FF-8CE0-4C5D-BD74-1DF59EC2CE93}"/>
                  </a:ext>
                </a:extLst>
              </p:cNvPr>
              <p:cNvSpPr/>
              <p:nvPr/>
            </p:nvSpPr>
            <p:spPr>
              <a:xfrm>
                <a:off x="5451252" y="3422756"/>
                <a:ext cx="1620304" cy="416995"/>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p>
            </p:txBody>
          </p:sp>
          <p:sp>
            <p:nvSpPr>
              <p:cNvPr id="97" name="矩形 96">
                <a:extLst>
                  <a:ext uri="{FF2B5EF4-FFF2-40B4-BE49-F238E27FC236}">
                    <a16:creationId xmlns:a16="http://schemas.microsoft.com/office/drawing/2014/main" id="{3B006F09-E840-48C9-B9F0-C4861A2754E4}"/>
                  </a:ext>
                </a:extLst>
              </p:cNvPr>
              <p:cNvSpPr/>
              <p:nvPr/>
            </p:nvSpPr>
            <p:spPr>
              <a:xfrm>
                <a:off x="6199907" y="3591724"/>
                <a:ext cx="1037243" cy="6705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grpSp>
        <p:cxnSp>
          <p:nvCxnSpPr>
            <p:cNvPr id="98" name="直接连接符 97">
              <a:extLst>
                <a:ext uri="{FF2B5EF4-FFF2-40B4-BE49-F238E27FC236}">
                  <a16:creationId xmlns:a16="http://schemas.microsoft.com/office/drawing/2014/main" id="{F5C013F9-87D8-46DD-BEAF-3315FBAE1C08}"/>
                </a:ext>
              </a:extLst>
            </p:cNvPr>
            <p:cNvCxnSpPr>
              <a:cxnSpLocks/>
              <a:endCxn id="87" idx="0"/>
            </p:cNvCxnSpPr>
            <p:nvPr/>
          </p:nvCxnSpPr>
          <p:spPr>
            <a:xfrm>
              <a:off x="6012531" y="3067105"/>
              <a:ext cx="0" cy="1185658"/>
            </a:xfrm>
            <a:prstGeom prst="line">
              <a:avLst/>
            </a:prstGeom>
          </p:spPr>
          <p:style>
            <a:lnRef idx="3">
              <a:schemeClr val="dk1"/>
            </a:lnRef>
            <a:fillRef idx="0">
              <a:schemeClr val="dk1"/>
            </a:fillRef>
            <a:effectRef idx="2">
              <a:schemeClr val="dk1"/>
            </a:effectRef>
            <a:fontRef idx="minor">
              <a:schemeClr val="tx1"/>
            </a:fontRef>
          </p:style>
        </p:cxnSp>
        <p:sp>
          <p:nvSpPr>
            <p:cNvPr id="102" name="弧形 101">
              <a:extLst>
                <a:ext uri="{FF2B5EF4-FFF2-40B4-BE49-F238E27FC236}">
                  <a16:creationId xmlns:a16="http://schemas.microsoft.com/office/drawing/2014/main" id="{3747442D-7500-4F24-84AA-F1745EA217AC}"/>
                </a:ext>
              </a:extLst>
            </p:cNvPr>
            <p:cNvSpPr/>
            <p:nvPr/>
          </p:nvSpPr>
          <p:spPr>
            <a:xfrm>
              <a:off x="6035927" y="4252762"/>
              <a:ext cx="454320" cy="671570"/>
            </a:xfrm>
            <a:prstGeom prst="arc">
              <a:avLst>
                <a:gd name="adj1" fmla="val 17283902"/>
                <a:gd name="adj2" fmla="val 4390572"/>
              </a:avLst>
            </a:prstGeom>
            <a:ln w="38100">
              <a:headEnd type="triangle" w="lg" len="lg"/>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dirty="0">
                <a:ln w="28575">
                  <a:solidFill>
                    <a:schemeClr val="tx1"/>
                  </a:solidFill>
                </a:ln>
              </a:endParaRPr>
            </a:p>
          </p:txBody>
        </p:sp>
        <p:cxnSp>
          <p:nvCxnSpPr>
            <p:cNvPr id="129" name="直接箭头连接符 128">
              <a:extLst>
                <a:ext uri="{FF2B5EF4-FFF2-40B4-BE49-F238E27FC236}">
                  <a16:creationId xmlns:a16="http://schemas.microsoft.com/office/drawing/2014/main" id="{E59E5F11-DA33-4D4B-AE91-9E6BBAE0F7D7}"/>
                </a:ext>
              </a:extLst>
            </p:cNvPr>
            <p:cNvCxnSpPr>
              <a:cxnSpLocks/>
            </p:cNvCxnSpPr>
            <p:nvPr/>
          </p:nvCxnSpPr>
          <p:spPr>
            <a:xfrm flipH="1" flipV="1">
              <a:off x="6571497" y="3309544"/>
              <a:ext cx="277466" cy="77518"/>
            </a:xfrm>
            <a:prstGeom prst="straightConnector1">
              <a:avLst/>
            </a:prstGeom>
            <a:ln w="19050">
              <a:tailEnd type="triangle"/>
            </a:ln>
          </p:spPr>
          <p:style>
            <a:lnRef idx="3">
              <a:schemeClr val="accent4"/>
            </a:lnRef>
            <a:fillRef idx="0">
              <a:schemeClr val="accent4"/>
            </a:fillRef>
            <a:effectRef idx="2">
              <a:schemeClr val="accent4"/>
            </a:effectRef>
            <a:fontRef idx="minor">
              <a:schemeClr val="tx1"/>
            </a:fontRef>
          </p:style>
        </p:cxnSp>
        <p:cxnSp>
          <p:nvCxnSpPr>
            <p:cNvPr id="130" name="直接连接符 129">
              <a:extLst>
                <a:ext uri="{FF2B5EF4-FFF2-40B4-BE49-F238E27FC236}">
                  <a16:creationId xmlns:a16="http://schemas.microsoft.com/office/drawing/2014/main" id="{090866E3-52CD-450A-BABD-2FCB070C4159}"/>
                </a:ext>
              </a:extLst>
            </p:cNvPr>
            <p:cNvCxnSpPr>
              <a:cxnSpLocks/>
              <a:endCxn id="131" idx="6"/>
            </p:cNvCxnSpPr>
            <p:nvPr/>
          </p:nvCxnSpPr>
          <p:spPr>
            <a:xfrm flipH="1">
              <a:off x="6046330" y="3656488"/>
              <a:ext cx="1358035" cy="0"/>
            </a:xfrm>
            <a:prstGeom prst="line">
              <a:avLst/>
            </a:prstGeom>
          </p:spPr>
          <p:style>
            <a:lnRef idx="3">
              <a:schemeClr val="dk1"/>
            </a:lnRef>
            <a:fillRef idx="0">
              <a:schemeClr val="dk1"/>
            </a:fillRef>
            <a:effectRef idx="2">
              <a:schemeClr val="dk1"/>
            </a:effectRef>
            <a:fontRef idx="minor">
              <a:schemeClr val="tx1"/>
            </a:fontRef>
          </p:style>
        </p:cxnSp>
        <p:sp>
          <p:nvSpPr>
            <p:cNvPr id="131" name="椭圆 130">
              <a:extLst>
                <a:ext uri="{FF2B5EF4-FFF2-40B4-BE49-F238E27FC236}">
                  <a16:creationId xmlns:a16="http://schemas.microsoft.com/office/drawing/2014/main" id="{65E6F67F-7478-4FD3-9421-6C288FADF25C}"/>
                </a:ext>
              </a:extLst>
            </p:cNvPr>
            <p:cNvSpPr/>
            <p:nvPr/>
          </p:nvSpPr>
          <p:spPr>
            <a:xfrm>
              <a:off x="5961309" y="3613977"/>
              <a:ext cx="85021" cy="85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32" name="矩形 131">
              <a:extLst>
                <a:ext uri="{FF2B5EF4-FFF2-40B4-BE49-F238E27FC236}">
                  <a16:creationId xmlns:a16="http://schemas.microsoft.com/office/drawing/2014/main" id="{9D48479E-505C-4536-9408-7E7DCF8C327A}"/>
                </a:ext>
              </a:extLst>
            </p:cNvPr>
            <p:cNvSpPr/>
            <p:nvPr/>
          </p:nvSpPr>
          <p:spPr>
            <a:xfrm>
              <a:off x="6520308" y="3445753"/>
              <a:ext cx="425116" cy="425116"/>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33" name="直接箭头连接符 132">
              <a:extLst>
                <a:ext uri="{FF2B5EF4-FFF2-40B4-BE49-F238E27FC236}">
                  <a16:creationId xmlns:a16="http://schemas.microsoft.com/office/drawing/2014/main" id="{726DAECE-367A-4723-A2D2-05AC8AB3AA98}"/>
                </a:ext>
              </a:extLst>
            </p:cNvPr>
            <p:cNvCxnSpPr>
              <a:cxnSpLocks/>
            </p:cNvCxnSpPr>
            <p:nvPr/>
          </p:nvCxnSpPr>
          <p:spPr>
            <a:xfrm>
              <a:off x="6520308" y="3790482"/>
              <a:ext cx="425116"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134" name="任意多边形: 形状 133">
              <a:extLst>
                <a:ext uri="{FF2B5EF4-FFF2-40B4-BE49-F238E27FC236}">
                  <a16:creationId xmlns:a16="http://schemas.microsoft.com/office/drawing/2014/main" id="{5C272C75-5C39-4F3F-A20D-A7CA6EAD256D}"/>
                </a:ext>
              </a:extLst>
            </p:cNvPr>
            <p:cNvSpPr/>
            <p:nvPr/>
          </p:nvSpPr>
          <p:spPr>
            <a:xfrm>
              <a:off x="6301556" y="3662947"/>
              <a:ext cx="437012" cy="411304"/>
            </a:xfrm>
            <a:custGeom>
              <a:avLst/>
              <a:gdLst>
                <a:gd name="connsiteX0" fmla="*/ 333829 w 740229"/>
                <a:gd name="connsiteY0" fmla="*/ 0 h 696685"/>
                <a:gd name="connsiteX1" fmla="*/ 0 w 740229"/>
                <a:gd name="connsiteY1" fmla="*/ 333829 h 696685"/>
                <a:gd name="connsiteX2" fmla="*/ 0 w 740229"/>
                <a:gd name="connsiteY2" fmla="*/ 696685 h 696685"/>
                <a:gd name="connsiteX3" fmla="*/ 740229 w 740229"/>
                <a:gd name="connsiteY3" fmla="*/ 696685 h 696685"/>
                <a:gd name="connsiteX4" fmla="*/ 740229 w 740229"/>
                <a:gd name="connsiteY4" fmla="*/ 464457 h 696685"/>
                <a:gd name="connsiteX0" fmla="*/ 333829 w 740229"/>
                <a:gd name="connsiteY0" fmla="*/ 0 h 696685"/>
                <a:gd name="connsiteX1" fmla="*/ 0 w 740229"/>
                <a:gd name="connsiteY1" fmla="*/ 333829 h 696685"/>
                <a:gd name="connsiteX2" fmla="*/ 0 w 740229"/>
                <a:gd name="connsiteY2" fmla="*/ 696685 h 696685"/>
                <a:gd name="connsiteX3" fmla="*/ 740229 w 740229"/>
                <a:gd name="connsiteY3" fmla="*/ 696685 h 696685"/>
                <a:gd name="connsiteX4" fmla="*/ 737848 w 740229"/>
                <a:gd name="connsiteY4" fmla="*/ 381113 h 69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29" h="696685">
                  <a:moveTo>
                    <a:pt x="333829" y="0"/>
                  </a:moveTo>
                  <a:lnTo>
                    <a:pt x="0" y="333829"/>
                  </a:lnTo>
                  <a:lnTo>
                    <a:pt x="0" y="696685"/>
                  </a:lnTo>
                  <a:lnTo>
                    <a:pt x="740229" y="696685"/>
                  </a:lnTo>
                  <a:cubicBezTo>
                    <a:pt x="739435" y="591494"/>
                    <a:pt x="738642" y="486304"/>
                    <a:pt x="737848" y="381113"/>
                  </a:cubicBezTo>
                </a:path>
              </a:pathLst>
            </a:custGeom>
            <a:ln>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p>
          </p:txBody>
        </p:sp>
        <p:sp>
          <p:nvSpPr>
            <p:cNvPr id="135" name="任意多边形: 形状 134">
              <a:extLst>
                <a:ext uri="{FF2B5EF4-FFF2-40B4-BE49-F238E27FC236}">
                  <a16:creationId xmlns:a16="http://schemas.microsoft.com/office/drawing/2014/main" id="{BBD92168-264B-4671-826F-17D93798AE0D}"/>
                </a:ext>
              </a:extLst>
            </p:cNvPr>
            <p:cNvSpPr/>
            <p:nvPr/>
          </p:nvSpPr>
          <p:spPr>
            <a:xfrm>
              <a:off x="6646465" y="3240986"/>
              <a:ext cx="127529" cy="194004"/>
            </a:xfrm>
            <a:custGeom>
              <a:avLst/>
              <a:gdLst>
                <a:gd name="connsiteX0" fmla="*/ 152400 w 266700"/>
                <a:gd name="connsiteY0" fmla="*/ 342900 h 342900"/>
                <a:gd name="connsiteX1" fmla="*/ 0 w 266700"/>
                <a:gd name="connsiteY1" fmla="*/ 295275 h 342900"/>
                <a:gd name="connsiteX2" fmla="*/ 238125 w 266700"/>
                <a:gd name="connsiteY2" fmla="*/ 247650 h 342900"/>
                <a:gd name="connsiteX3" fmla="*/ 9525 w 266700"/>
                <a:gd name="connsiteY3" fmla="*/ 209550 h 342900"/>
                <a:gd name="connsiteX4" fmla="*/ 257175 w 266700"/>
                <a:gd name="connsiteY4" fmla="*/ 161925 h 342900"/>
                <a:gd name="connsiteX5" fmla="*/ 9525 w 266700"/>
                <a:gd name="connsiteY5" fmla="*/ 104775 h 342900"/>
                <a:gd name="connsiteX6" fmla="*/ 266700 w 266700"/>
                <a:gd name="connsiteY6" fmla="*/ 66675 h 342900"/>
                <a:gd name="connsiteX7" fmla="*/ 9525 w 266700"/>
                <a:gd name="connsiteY7" fmla="*/ 0 h 342900"/>
                <a:gd name="connsiteX0" fmla="*/ 150019 w 264319"/>
                <a:gd name="connsiteY0" fmla="*/ 342900 h 342900"/>
                <a:gd name="connsiteX1" fmla="*/ 0 w 264319"/>
                <a:gd name="connsiteY1" fmla="*/ 290513 h 342900"/>
                <a:gd name="connsiteX2" fmla="*/ 235744 w 264319"/>
                <a:gd name="connsiteY2" fmla="*/ 247650 h 342900"/>
                <a:gd name="connsiteX3" fmla="*/ 7144 w 264319"/>
                <a:gd name="connsiteY3" fmla="*/ 209550 h 342900"/>
                <a:gd name="connsiteX4" fmla="*/ 254794 w 264319"/>
                <a:gd name="connsiteY4" fmla="*/ 161925 h 342900"/>
                <a:gd name="connsiteX5" fmla="*/ 7144 w 264319"/>
                <a:gd name="connsiteY5" fmla="*/ 104775 h 342900"/>
                <a:gd name="connsiteX6" fmla="*/ 264319 w 264319"/>
                <a:gd name="connsiteY6" fmla="*/ 66675 h 342900"/>
                <a:gd name="connsiteX7" fmla="*/ 7144 w 264319"/>
                <a:gd name="connsiteY7" fmla="*/ 0 h 342900"/>
                <a:gd name="connsiteX0" fmla="*/ 150019 w 264319"/>
                <a:gd name="connsiteY0" fmla="*/ 342900 h 342900"/>
                <a:gd name="connsiteX1" fmla="*/ 0 w 264319"/>
                <a:gd name="connsiteY1" fmla="*/ 290513 h 342900"/>
                <a:gd name="connsiteX2" fmla="*/ 257175 w 264319"/>
                <a:gd name="connsiteY2" fmla="*/ 247650 h 342900"/>
                <a:gd name="connsiteX3" fmla="*/ 7144 w 264319"/>
                <a:gd name="connsiteY3" fmla="*/ 209550 h 342900"/>
                <a:gd name="connsiteX4" fmla="*/ 254794 w 264319"/>
                <a:gd name="connsiteY4" fmla="*/ 161925 h 342900"/>
                <a:gd name="connsiteX5" fmla="*/ 7144 w 264319"/>
                <a:gd name="connsiteY5" fmla="*/ 104775 h 342900"/>
                <a:gd name="connsiteX6" fmla="*/ 264319 w 264319"/>
                <a:gd name="connsiteY6" fmla="*/ 66675 h 342900"/>
                <a:gd name="connsiteX7" fmla="*/ 7144 w 264319"/>
                <a:gd name="connsiteY7" fmla="*/ 0 h 342900"/>
                <a:gd name="connsiteX0" fmla="*/ 150019 w 266700"/>
                <a:gd name="connsiteY0" fmla="*/ 342900 h 342900"/>
                <a:gd name="connsiteX1" fmla="*/ 0 w 266700"/>
                <a:gd name="connsiteY1" fmla="*/ 290513 h 342900"/>
                <a:gd name="connsiteX2" fmla="*/ 257175 w 266700"/>
                <a:gd name="connsiteY2" fmla="*/ 247650 h 342900"/>
                <a:gd name="connsiteX3" fmla="*/ 7144 w 266700"/>
                <a:gd name="connsiteY3" fmla="*/ 209550 h 342900"/>
                <a:gd name="connsiteX4" fmla="*/ 254794 w 266700"/>
                <a:gd name="connsiteY4" fmla="*/ 161925 h 342900"/>
                <a:gd name="connsiteX5" fmla="*/ 7144 w 266700"/>
                <a:gd name="connsiteY5" fmla="*/ 104775 h 342900"/>
                <a:gd name="connsiteX6" fmla="*/ 266700 w 266700"/>
                <a:gd name="connsiteY6" fmla="*/ 57150 h 342900"/>
                <a:gd name="connsiteX7" fmla="*/ 7144 w 266700"/>
                <a:gd name="connsiteY7" fmla="*/ 0 h 342900"/>
                <a:gd name="connsiteX0" fmla="*/ 150019 w 261937"/>
                <a:gd name="connsiteY0" fmla="*/ 342900 h 342900"/>
                <a:gd name="connsiteX1" fmla="*/ 0 w 261937"/>
                <a:gd name="connsiteY1" fmla="*/ 290513 h 342900"/>
                <a:gd name="connsiteX2" fmla="*/ 257175 w 261937"/>
                <a:gd name="connsiteY2" fmla="*/ 247650 h 342900"/>
                <a:gd name="connsiteX3" fmla="*/ 7144 w 261937"/>
                <a:gd name="connsiteY3" fmla="*/ 209550 h 342900"/>
                <a:gd name="connsiteX4" fmla="*/ 254794 w 261937"/>
                <a:gd name="connsiteY4" fmla="*/ 161925 h 342900"/>
                <a:gd name="connsiteX5" fmla="*/ 7144 w 261937"/>
                <a:gd name="connsiteY5" fmla="*/ 104775 h 342900"/>
                <a:gd name="connsiteX6" fmla="*/ 261937 w 261937"/>
                <a:gd name="connsiteY6" fmla="*/ 69057 h 342900"/>
                <a:gd name="connsiteX7" fmla="*/ 7144 w 261937"/>
                <a:gd name="connsiteY7" fmla="*/ 0 h 342900"/>
                <a:gd name="connsiteX0" fmla="*/ 154781 w 266699"/>
                <a:gd name="connsiteY0" fmla="*/ 345281 h 345281"/>
                <a:gd name="connsiteX1" fmla="*/ 4762 w 266699"/>
                <a:gd name="connsiteY1" fmla="*/ 292894 h 345281"/>
                <a:gd name="connsiteX2" fmla="*/ 261937 w 266699"/>
                <a:gd name="connsiteY2" fmla="*/ 250031 h 345281"/>
                <a:gd name="connsiteX3" fmla="*/ 11906 w 266699"/>
                <a:gd name="connsiteY3" fmla="*/ 211931 h 345281"/>
                <a:gd name="connsiteX4" fmla="*/ 259556 w 266699"/>
                <a:gd name="connsiteY4" fmla="*/ 164306 h 345281"/>
                <a:gd name="connsiteX5" fmla="*/ 11906 w 266699"/>
                <a:gd name="connsiteY5" fmla="*/ 107156 h 345281"/>
                <a:gd name="connsiteX6" fmla="*/ 266699 w 266699"/>
                <a:gd name="connsiteY6" fmla="*/ 71438 h 345281"/>
                <a:gd name="connsiteX7" fmla="*/ 0 w 266699"/>
                <a:gd name="connsiteY7" fmla="*/ 0 h 345281"/>
                <a:gd name="connsiteX0" fmla="*/ 154782 w 266700"/>
                <a:gd name="connsiteY0" fmla="*/ 345281 h 345281"/>
                <a:gd name="connsiteX1" fmla="*/ 4763 w 266700"/>
                <a:gd name="connsiteY1" fmla="*/ 292894 h 345281"/>
                <a:gd name="connsiteX2" fmla="*/ 261938 w 266700"/>
                <a:gd name="connsiteY2" fmla="*/ 250031 h 345281"/>
                <a:gd name="connsiteX3" fmla="*/ 0 w 266700"/>
                <a:gd name="connsiteY3" fmla="*/ 204787 h 345281"/>
                <a:gd name="connsiteX4" fmla="*/ 259557 w 266700"/>
                <a:gd name="connsiteY4" fmla="*/ 164306 h 345281"/>
                <a:gd name="connsiteX5" fmla="*/ 11907 w 266700"/>
                <a:gd name="connsiteY5" fmla="*/ 107156 h 345281"/>
                <a:gd name="connsiteX6" fmla="*/ 266700 w 266700"/>
                <a:gd name="connsiteY6" fmla="*/ 71438 h 345281"/>
                <a:gd name="connsiteX7" fmla="*/ 1 w 266700"/>
                <a:gd name="connsiteY7" fmla="*/ 0 h 345281"/>
                <a:gd name="connsiteX0" fmla="*/ 157162 w 269080"/>
                <a:gd name="connsiteY0" fmla="*/ 345281 h 345281"/>
                <a:gd name="connsiteX1" fmla="*/ 7143 w 269080"/>
                <a:gd name="connsiteY1" fmla="*/ 292894 h 345281"/>
                <a:gd name="connsiteX2" fmla="*/ 264318 w 269080"/>
                <a:gd name="connsiteY2" fmla="*/ 250031 h 345281"/>
                <a:gd name="connsiteX3" fmla="*/ 2380 w 269080"/>
                <a:gd name="connsiteY3" fmla="*/ 204787 h 345281"/>
                <a:gd name="connsiteX4" fmla="*/ 261937 w 269080"/>
                <a:gd name="connsiteY4" fmla="*/ 164306 h 345281"/>
                <a:gd name="connsiteX5" fmla="*/ 0 w 269080"/>
                <a:gd name="connsiteY5" fmla="*/ 104775 h 345281"/>
                <a:gd name="connsiteX6" fmla="*/ 269080 w 269080"/>
                <a:gd name="connsiteY6" fmla="*/ 71438 h 345281"/>
                <a:gd name="connsiteX7" fmla="*/ 2381 w 269080"/>
                <a:gd name="connsiteY7" fmla="*/ 0 h 345281"/>
                <a:gd name="connsiteX0" fmla="*/ 164305 w 269080"/>
                <a:gd name="connsiteY0" fmla="*/ 328612 h 328612"/>
                <a:gd name="connsiteX1" fmla="*/ 7143 w 269080"/>
                <a:gd name="connsiteY1" fmla="*/ 292894 h 328612"/>
                <a:gd name="connsiteX2" fmla="*/ 264318 w 269080"/>
                <a:gd name="connsiteY2" fmla="*/ 250031 h 328612"/>
                <a:gd name="connsiteX3" fmla="*/ 2380 w 269080"/>
                <a:gd name="connsiteY3" fmla="*/ 204787 h 328612"/>
                <a:gd name="connsiteX4" fmla="*/ 261937 w 269080"/>
                <a:gd name="connsiteY4" fmla="*/ 164306 h 328612"/>
                <a:gd name="connsiteX5" fmla="*/ 0 w 269080"/>
                <a:gd name="connsiteY5" fmla="*/ 104775 h 328612"/>
                <a:gd name="connsiteX6" fmla="*/ 269080 w 269080"/>
                <a:gd name="connsiteY6" fmla="*/ 71438 h 328612"/>
                <a:gd name="connsiteX7" fmla="*/ 2381 w 269080"/>
                <a:gd name="connsiteY7" fmla="*/ 0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080" h="328612">
                  <a:moveTo>
                    <a:pt x="164305" y="328612"/>
                  </a:moveTo>
                  <a:lnTo>
                    <a:pt x="7143" y="292894"/>
                  </a:lnTo>
                  <a:lnTo>
                    <a:pt x="264318" y="250031"/>
                  </a:lnTo>
                  <a:lnTo>
                    <a:pt x="2380" y="204787"/>
                  </a:lnTo>
                  <a:lnTo>
                    <a:pt x="261937" y="164306"/>
                  </a:lnTo>
                  <a:lnTo>
                    <a:pt x="0" y="104775"/>
                  </a:lnTo>
                  <a:lnTo>
                    <a:pt x="269080" y="71438"/>
                  </a:lnTo>
                  <a:lnTo>
                    <a:pt x="2381"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椭圆 135">
              <a:extLst>
                <a:ext uri="{FF2B5EF4-FFF2-40B4-BE49-F238E27FC236}">
                  <a16:creationId xmlns:a16="http://schemas.microsoft.com/office/drawing/2014/main" id="{785D30B8-6EC4-404D-B0F3-4B2972C94AB9}"/>
                </a:ext>
              </a:extLst>
            </p:cNvPr>
            <p:cNvSpPr/>
            <p:nvPr/>
          </p:nvSpPr>
          <p:spPr>
            <a:xfrm>
              <a:off x="7371246" y="3613977"/>
              <a:ext cx="85021" cy="85021"/>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grpSp>
      <p:sp>
        <p:nvSpPr>
          <p:cNvPr id="50" name="矩形 49">
            <a:extLst>
              <a:ext uri="{FF2B5EF4-FFF2-40B4-BE49-F238E27FC236}">
                <a16:creationId xmlns:a16="http://schemas.microsoft.com/office/drawing/2014/main" id="{EA5EC149-7C6F-427A-A92B-0AFF6306A9B1}"/>
              </a:ext>
            </a:extLst>
          </p:cNvPr>
          <p:cNvSpPr/>
          <p:nvPr/>
        </p:nvSpPr>
        <p:spPr>
          <a:xfrm>
            <a:off x="6846638" y="3891059"/>
            <a:ext cx="1324496" cy="584775"/>
          </a:xfrm>
          <a:prstGeom prst="rect">
            <a:avLst/>
          </a:prstGeom>
        </p:spPr>
        <p:txBody>
          <a:bodyPr wrap="square">
            <a:spAutoFit/>
          </a:bodyPr>
          <a:lstStyle/>
          <a:p>
            <a:r>
              <a:rPr lang="zh-CN" altLang="en-US" sz="1600" dirty="0">
                <a:latin typeface="黑体" panose="02010609060101010101" pitchFamily="49" charset="-122"/>
                <a:ea typeface="黑体" panose="02010609060101010101" pitchFamily="49" charset="-122"/>
              </a:rPr>
              <a:t>溢流阀作为安全阀</a:t>
            </a:r>
          </a:p>
        </p:txBody>
      </p:sp>
      <p:cxnSp>
        <p:nvCxnSpPr>
          <p:cNvPr id="51" name="直接箭头连接符 50">
            <a:extLst>
              <a:ext uri="{FF2B5EF4-FFF2-40B4-BE49-F238E27FC236}">
                <a16:creationId xmlns:a16="http://schemas.microsoft.com/office/drawing/2014/main" id="{917332E5-F85D-4A0E-9A41-74BF196413DC}"/>
              </a:ext>
            </a:extLst>
          </p:cNvPr>
          <p:cNvCxnSpPr>
            <a:cxnSpLocks/>
          </p:cNvCxnSpPr>
          <p:nvPr/>
        </p:nvCxnSpPr>
        <p:spPr>
          <a:xfrm flipH="1" flipV="1">
            <a:off x="7275705" y="3217473"/>
            <a:ext cx="161416" cy="546248"/>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0942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756CB0A-E977-4880-B5F9-94F94BC1C434}"/>
              </a:ext>
            </a:extLst>
          </p:cNvPr>
          <p:cNvSpPr>
            <a:spLocks noGrp="1"/>
          </p:cNvSpPr>
          <p:nvPr>
            <p:ph type="title"/>
          </p:nvPr>
        </p:nvSpPr>
        <p:spPr>
          <a:xfrm>
            <a:off x="2063222" y="0"/>
            <a:ext cx="6480720" cy="620688"/>
          </a:xfrm>
        </p:spPr>
        <p:txBody>
          <a:bodyPr/>
          <a:lstStyle/>
          <a:p>
            <a:r>
              <a:rPr lang="zh-CN" altLang="en-US" dirty="0"/>
              <a:t>泵</a:t>
            </a:r>
            <a:r>
              <a:rPr lang="en-US" altLang="zh-CN" dirty="0"/>
              <a:t>-</a:t>
            </a:r>
            <a:r>
              <a:rPr lang="zh-CN" altLang="en-US" dirty="0"/>
              <a:t>缸式开式容积调速回路</a:t>
            </a:r>
          </a:p>
        </p:txBody>
      </p:sp>
      <p:grpSp>
        <p:nvGrpSpPr>
          <p:cNvPr id="33" name="组合 32">
            <a:extLst>
              <a:ext uri="{FF2B5EF4-FFF2-40B4-BE49-F238E27FC236}">
                <a16:creationId xmlns:a16="http://schemas.microsoft.com/office/drawing/2014/main" id="{281991B4-32F2-4A25-A854-516C5908D6CC}"/>
              </a:ext>
            </a:extLst>
          </p:cNvPr>
          <p:cNvGrpSpPr/>
          <p:nvPr/>
        </p:nvGrpSpPr>
        <p:grpSpPr>
          <a:xfrm>
            <a:off x="4139952" y="935215"/>
            <a:ext cx="5184576" cy="5922785"/>
            <a:chOff x="5549315" y="2511959"/>
            <a:chExt cx="3703205" cy="4230488"/>
          </a:xfrm>
        </p:grpSpPr>
        <p:sp>
          <p:nvSpPr>
            <p:cNvPr id="11" name="任意多边形: 形状 10">
              <a:extLst>
                <a:ext uri="{FF2B5EF4-FFF2-40B4-BE49-F238E27FC236}">
                  <a16:creationId xmlns:a16="http://schemas.microsoft.com/office/drawing/2014/main" id="{C4A3A66D-1FE5-4A20-A9C5-15465F54958B}"/>
                </a:ext>
              </a:extLst>
            </p:cNvPr>
            <p:cNvSpPr/>
            <p:nvPr/>
          </p:nvSpPr>
          <p:spPr>
            <a:xfrm>
              <a:off x="7739352" y="4637524"/>
              <a:ext cx="554919" cy="252237"/>
            </a:xfrm>
            <a:custGeom>
              <a:avLst/>
              <a:gdLst>
                <a:gd name="connsiteX0" fmla="*/ 0 w 798285"/>
                <a:gd name="connsiteY0" fmla="*/ 0 h 362857"/>
                <a:gd name="connsiteX1" fmla="*/ 0 w 798285"/>
                <a:gd name="connsiteY1" fmla="*/ 362857 h 362857"/>
                <a:gd name="connsiteX2" fmla="*/ 798285 w 798285"/>
                <a:gd name="connsiteY2" fmla="*/ 362857 h 362857"/>
                <a:gd name="connsiteX3" fmla="*/ 798285 w 798285"/>
                <a:gd name="connsiteY3" fmla="*/ 0 h 362857"/>
              </a:gdLst>
              <a:ahLst/>
              <a:cxnLst>
                <a:cxn ang="0">
                  <a:pos x="connsiteX0" y="connsiteY0"/>
                </a:cxn>
                <a:cxn ang="0">
                  <a:pos x="connsiteX1" y="connsiteY1"/>
                </a:cxn>
                <a:cxn ang="0">
                  <a:pos x="connsiteX2" y="connsiteY2"/>
                </a:cxn>
                <a:cxn ang="0">
                  <a:pos x="connsiteX3" y="connsiteY3"/>
                </a:cxn>
              </a:cxnLst>
              <a:rect l="l" t="t" r="r" b="b"/>
              <a:pathLst>
                <a:path w="798285" h="362857">
                  <a:moveTo>
                    <a:pt x="0" y="0"/>
                  </a:moveTo>
                  <a:lnTo>
                    <a:pt x="0" y="362857"/>
                  </a:lnTo>
                  <a:lnTo>
                    <a:pt x="798285" y="362857"/>
                  </a:lnTo>
                  <a:lnTo>
                    <a:pt x="798285" y="0"/>
                  </a:lnTo>
                </a:path>
              </a:pathLst>
            </a:custGeom>
            <a:solidFill>
              <a:schemeClr val="bg1">
                <a:lumMod val="85000"/>
              </a:schemeClr>
            </a:solidFill>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3200">
                <a:ln w="28575">
                  <a:solidFill>
                    <a:schemeClr val="tx1"/>
                  </a:solidFill>
                </a:ln>
              </a:endParaRPr>
            </a:p>
          </p:txBody>
        </p:sp>
        <p:cxnSp>
          <p:nvCxnSpPr>
            <p:cNvPr id="73" name="直接箭头连接符 72">
              <a:extLst>
                <a:ext uri="{FF2B5EF4-FFF2-40B4-BE49-F238E27FC236}">
                  <a16:creationId xmlns:a16="http://schemas.microsoft.com/office/drawing/2014/main" id="{B4A54C10-13CB-42AC-BDD6-5C796CD77E5D}"/>
                </a:ext>
              </a:extLst>
            </p:cNvPr>
            <p:cNvCxnSpPr>
              <a:cxnSpLocks/>
            </p:cNvCxnSpPr>
            <p:nvPr/>
          </p:nvCxnSpPr>
          <p:spPr>
            <a:xfrm flipV="1">
              <a:off x="8031737" y="3443852"/>
              <a:ext cx="2147" cy="1365667"/>
            </a:xfrm>
            <a:prstGeom prst="straightConnector1">
              <a:avLst/>
            </a:prstGeom>
            <a:ln w="31750">
              <a:solidFill>
                <a:srgbClr val="00B050"/>
              </a:solidFill>
              <a:headEnd type="triangle" w="lg" len="lg"/>
              <a:tailEnd type="non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C94D5F9C-430C-407E-9E7F-7A5E30FF2DFE}"/>
                </a:ext>
              </a:extLst>
            </p:cNvPr>
            <p:cNvCxnSpPr>
              <a:cxnSpLocks/>
            </p:cNvCxnSpPr>
            <p:nvPr/>
          </p:nvCxnSpPr>
          <p:spPr>
            <a:xfrm flipV="1">
              <a:off x="6431680" y="3416201"/>
              <a:ext cx="0" cy="1353388"/>
            </a:xfrm>
            <a:prstGeom prst="straightConnector1">
              <a:avLst/>
            </a:prstGeom>
            <a:ln w="31750">
              <a:solidFill>
                <a:srgbClr val="C0000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C52F86D6-D2A4-4E59-9C4E-8A8334F127AB}"/>
                </a:ext>
              </a:extLst>
            </p:cNvPr>
            <p:cNvCxnSpPr>
              <a:cxnSpLocks/>
            </p:cNvCxnSpPr>
            <p:nvPr/>
          </p:nvCxnSpPr>
          <p:spPr>
            <a:xfrm flipH="1">
              <a:off x="6430905" y="4102490"/>
              <a:ext cx="715673"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grpSp>
          <p:nvGrpSpPr>
            <p:cNvPr id="4" name="组合 3">
              <a:extLst>
                <a:ext uri="{FF2B5EF4-FFF2-40B4-BE49-F238E27FC236}">
                  <a16:creationId xmlns:a16="http://schemas.microsoft.com/office/drawing/2014/main" id="{59C640F4-D673-4507-830E-BFBFB8A0F03C}"/>
                </a:ext>
              </a:extLst>
            </p:cNvPr>
            <p:cNvGrpSpPr/>
            <p:nvPr/>
          </p:nvGrpSpPr>
          <p:grpSpPr>
            <a:xfrm>
              <a:off x="5582429" y="4769590"/>
              <a:ext cx="1235429" cy="762446"/>
              <a:chOff x="556731" y="4859666"/>
              <a:chExt cx="1482104" cy="914682"/>
            </a:xfrm>
            <a:solidFill>
              <a:schemeClr val="bg1">
                <a:lumMod val="95000"/>
              </a:schemeClr>
            </a:solidFill>
          </p:grpSpPr>
          <p:sp>
            <p:nvSpPr>
              <p:cNvPr id="5" name="矩形 4">
                <a:extLst>
                  <a:ext uri="{FF2B5EF4-FFF2-40B4-BE49-F238E27FC236}">
                    <a16:creationId xmlns:a16="http://schemas.microsoft.com/office/drawing/2014/main" id="{9BF06FED-22ED-4786-A8A6-318BADB6085E}"/>
                  </a:ext>
                </a:extLst>
              </p:cNvPr>
              <p:cNvSpPr/>
              <p:nvPr/>
            </p:nvSpPr>
            <p:spPr>
              <a:xfrm>
                <a:off x="556731" y="5197084"/>
                <a:ext cx="618787" cy="239843"/>
              </a:xfrm>
              <a:prstGeom prst="rect">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3200">
                  <a:ln w="28575">
                    <a:solidFill>
                      <a:schemeClr val="tx1"/>
                    </a:solidFill>
                  </a:ln>
                </a:endParaRPr>
              </a:p>
            </p:txBody>
          </p:sp>
          <p:grpSp>
            <p:nvGrpSpPr>
              <p:cNvPr id="6" name="组合 5">
                <a:extLst>
                  <a:ext uri="{FF2B5EF4-FFF2-40B4-BE49-F238E27FC236}">
                    <a16:creationId xmlns:a16="http://schemas.microsoft.com/office/drawing/2014/main" id="{CAC7C95D-84F3-4FD7-9B2A-ABC2B36DD521}"/>
                  </a:ext>
                </a:extLst>
              </p:cNvPr>
              <p:cNvGrpSpPr/>
              <p:nvPr/>
            </p:nvGrpSpPr>
            <p:grpSpPr>
              <a:xfrm>
                <a:off x="1124151" y="4859666"/>
                <a:ext cx="914684" cy="914682"/>
                <a:chOff x="1475656" y="3911173"/>
                <a:chExt cx="864096" cy="864096"/>
              </a:xfrm>
              <a:grpFill/>
            </p:grpSpPr>
            <p:sp>
              <p:nvSpPr>
                <p:cNvPr id="7" name="椭圆 6">
                  <a:extLst>
                    <a:ext uri="{FF2B5EF4-FFF2-40B4-BE49-F238E27FC236}">
                      <a16:creationId xmlns:a16="http://schemas.microsoft.com/office/drawing/2014/main" id="{72F54C02-AC5E-4FD5-B214-057F337A73B8}"/>
                    </a:ext>
                  </a:extLst>
                </p:cNvPr>
                <p:cNvSpPr/>
                <p:nvPr/>
              </p:nvSpPr>
              <p:spPr>
                <a:xfrm>
                  <a:off x="1475656" y="3911173"/>
                  <a:ext cx="864096" cy="864096"/>
                </a:xfrm>
                <a:prstGeom prst="ellipse">
                  <a:avLst/>
                </a:prstGeom>
                <a:grp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3200" dirty="0">
                    <a:ln w="28575">
                      <a:solidFill>
                        <a:schemeClr val="tx1"/>
                      </a:solidFill>
                    </a:ln>
                  </a:endParaRPr>
                </a:p>
              </p:txBody>
            </p:sp>
            <p:sp>
              <p:nvSpPr>
                <p:cNvPr id="8" name="等腰三角形 7">
                  <a:extLst>
                    <a:ext uri="{FF2B5EF4-FFF2-40B4-BE49-F238E27FC236}">
                      <a16:creationId xmlns:a16="http://schemas.microsoft.com/office/drawing/2014/main" id="{F8F3DFFE-A105-42CD-B94F-8AA98A212DD4}"/>
                    </a:ext>
                  </a:extLst>
                </p:cNvPr>
                <p:cNvSpPr/>
                <p:nvPr/>
              </p:nvSpPr>
              <p:spPr>
                <a:xfrm>
                  <a:off x="1765074" y="3922352"/>
                  <a:ext cx="285260" cy="223557"/>
                </a:xfrm>
                <a:prstGeom prst="triangle">
                  <a:avLst/>
                </a:prstGeom>
                <a:solidFill>
                  <a:schemeClr val="tx1"/>
                </a:solidFill>
                <a:ln w="38100"/>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3200">
                    <a:ln w="28575">
                      <a:solidFill>
                        <a:schemeClr val="tx1"/>
                      </a:solidFill>
                    </a:ln>
                  </a:endParaRPr>
                </a:p>
              </p:txBody>
            </p:sp>
          </p:grpSp>
        </p:grpSp>
        <p:sp>
          <p:nvSpPr>
            <p:cNvPr id="9" name="任意多边形: 形状 8">
              <a:extLst>
                <a:ext uri="{FF2B5EF4-FFF2-40B4-BE49-F238E27FC236}">
                  <a16:creationId xmlns:a16="http://schemas.microsoft.com/office/drawing/2014/main" id="{544AF7C8-0814-48BF-98EA-5FD8E3E38C4B}"/>
                </a:ext>
              </a:extLst>
            </p:cNvPr>
            <p:cNvSpPr/>
            <p:nvPr/>
          </p:nvSpPr>
          <p:spPr>
            <a:xfrm>
              <a:off x="6159175" y="5841059"/>
              <a:ext cx="554919" cy="252237"/>
            </a:xfrm>
            <a:custGeom>
              <a:avLst/>
              <a:gdLst>
                <a:gd name="connsiteX0" fmla="*/ 0 w 798285"/>
                <a:gd name="connsiteY0" fmla="*/ 0 h 362857"/>
                <a:gd name="connsiteX1" fmla="*/ 0 w 798285"/>
                <a:gd name="connsiteY1" fmla="*/ 362857 h 362857"/>
                <a:gd name="connsiteX2" fmla="*/ 798285 w 798285"/>
                <a:gd name="connsiteY2" fmla="*/ 362857 h 362857"/>
                <a:gd name="connsiteX3" fmla="*/ 798285 w 798285"/>
                <a:gd name="connsiteY3" fmla="*/ 0 h 362857"/>
              </a:gdLst>
              <a:ahLst/>
              <a:cxnLst>
                <a:cxn ang="0">
                  <a:pos x="connsiteX0" y="connsiteY0"/>
                </a:cxn>
                <a:cxn ang="0">
                  <a:pos x="connsiteX1" y="connsiteY1"/>
                </a:cxn>
                <a:cxn ang="0">
                  <a:pos x="connsiteX2" y="connsiteY2"/>
                </a:cxn>
                <a:cxn ang="0">
                  <a:pos x="connsiteX3" y="connsiteY3"/>
                </a:cxn>
              </a:cxnLst>
              <a:rect l="l" t="t" r="r" b="b"/>
              <a:pathLst>
                <a:path w="798285" h="362857">
                  <a:moveTo>
                    <a:pt x="0" y="0"/>
                  </a:moveTo>
                  <a:lnTo>
                    <a:pt x="0" y="362857"/>
                  </a:lnTo>
                  <a:lnTo>
                    <a:pt x="798285" y="362857"/>
                  </a:lnTo>
                  <a:lnTo>
                    <a:pt x="798285" y="0"/>
                  </a:lnTo>
                </a:path>
              </a:pathLst>
            </a:custGeom>
            <a:solidFill>
              <a:schemeClr val="bg1">
                <a:lumMod val="85000"/>
              </a:schemeClr>
            </a:solidFill>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sz="3200">
                <a:ln w="28575">
                  <a:solidFill>
                    <a:schemeClr val="tx1"/>
                  </a:solidFill>
                </a:ln>
              </a:endParaRPr>
            </a:p>
          </p:txBody>
        </p:sp>
        <p:cxnSp>
          <p:nvCxnSpPr>
            <p:cNvPr id="10" name="直接连接符 9">
              <a:extLst>
                <a:ext uri="{FF2B5EF4-FFF2-40B4-BE49-F238E27FC236}">
                  <a16:creationId xmlns:a16="http://schemas.microsoft.com/office/drawing/2014/main" id="{3EB7AA02-F924-46ED-90B4-9C797D88E868}"/>
                </a:ext>
              </a:extLst>
            </p:cNvPr>
            <p:cNvCxnSpPr>
              <a:cxnSpLocks/>
              <a:stCxn id="7" idx="4"/>
            </p:cNvCxnSpPr>
            <p:nvPr/>
          </p:nvCxnSpPr>
          <p:spPr>
            <a:xfrm>
              <a:off x="6436635" y="5532038"/>
              <a:ext cx="0" cy="452351"/>
            </a:xfrm>
            <a:prstGeom prst="line">
              <a:avLst/>
            </a:prstGeom>
          </p:spPr>
          <p:style>
            <a:lnRef idx="3">
              <a:schemeClr val="dk1"/>
            </a:lnRef>
            <a:fillRef idx="0">
              <a:schemeClr val="dk1"/>
            </a:fillRef>
            <a:effectRef idx="2">
              <a:schemeClr val="dk1"/>
            </a:effectRef>
            <a:fontRef idx="minor">
              <a:schemeClr val="tx1"/>
            </a:fontRef>
          </p:style>
        </p:cxnSp>
        <p:cxnSp>
          <p:nvCxnSpPr>
            <p:cNvPr id="13" name="直接箭头连接符 12">
              <a:extLst>
                <a:ext uri="{FF2B5EF4-FFF2-40B4-BE49-F238E27FC236}">
                  <a16:creationId xmlns:a16="http://schemas.microsoft.com/office/drawing/2014/main" id="{2E07D921-5437-4475-BC3A-AE4C87038643}"/>
                </a:ext>
              </a:extLst>
            </p:cNvPr>
            <p:cNvCxnSpPr/>
            <p:nvPr/>
          </p:nvCxnSpPr>
          <p:spPr>
            <a:xfrm flipV="1">
              <a:off x="6126532" y="4651537"/>
              <a:ext cx="705838" cy="998551"/>
            </a:xfrm>
            <a:prstGeom prst="straightConnector1">
              <a:avLst/>
            </a:prstGeom>
            <a:ln>
              <a:solidFill>
                <a:schemeClr val="accent2"/>
              </a:solidFill>
              <a:tailEnd type="triangle"/>
            </a:ln>
          </p:spPr>
          <p:style>
            <a:lnRef idx="3">
              <a:schemeClr val="dk1"/>
            </a:lnRef>
            <a:fillRef idx="0">
              <a:schemeClr val="dk1"/>
            </a:fillRef>
            <a:effectRef idx="2">
              <a:schemeClr val="dk1"/>
            </a:effectRef>
            <a:fontRef idx="minor">
              <a:schemeClr val="tx1"/>
            </a:fontRef>
          </p:style>
        </p:cxnSp>
        <p:grpSp>
          <p:nvGrpSpPr>
            <p:cNvPr id="14" name="组合 13">
              <a:extLst>
                <a:ext uri="{FF2B5EF4-FFF2-40B4-BE49-F238E27FC236}">
                  <a16:creationId xmlns:a16="http://schemas.microsoft.com/office/drawing/2014/main" id="{D2AC3786-3CA6-47B6-80B1-097FC9AC74B8}"/>
                </a:ext>
              </a:extLst>
            </p:cNvPr>
            <p:cNvGrpSpPr/>
            <p:nvPr/>
          </p:nvGrpSpPr>
          <p:grpSpPr>
            <a:xfrm>
              <a:off x="6159176" y="2879998"/>
              <a:ext cx="2355422" cy="553354"/>
              <a:chOff x="5451252" y="3420194"/>
              <a:chExt cx="1785898" cy="419557"/>
            </a:xfrm>
          </p:grpSpPr>
          <p:sp>
            <p:nvSpPr>
              <p:cNvPr id="15" name="矩形 14">
                <a:extLst>
                  <a:ext uri="{FF2B5EF4-FFF2-40B4-BE49-F238E27FC236}">
                    <a16:creationId xmlns:a16="http://schemas.microsoft.com/office/drawing/2014/main" id="{34610A2A-7D54-4CD4-9EC8-9BC2FF609BF2}"/>
                  </a:ext>
                </a:extLst>
              </p:cNvPr>
              <p:cNvSpPr/>
              <p:nvPr/>
            </p:nvSpPr>
            <p:spPr>
              <a:xfrm>
                <a:off x="6029710" y="3420194"/>
                <a:ext cx="170443" cy="41011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3200"/>
              </a:p>
            </p:txBody>
          </p:sp>
          <p:sp>
            <p:nvSpPr>
              <p:cNvPr id="16" name="矩形 15">
                <a:extLst>
                  <a:ext uri="{FF2B5EF4-FFF2-40B4-BE49-F238E27FC236}">
                    <a16:creationId xmlns:a16="http://schemas.microsoft.com/office/drawing/2014/main" id="{798C41DA-E36E-44BA-A964-28A6814E06D9}"/>
                  </a:ext>
                </a:extLst>
              </p:cNvPr>
              <p:cNvSpPr/>
              <p:nvPr/>
            </p:nvSpPr>
            <p:spPr>
              <a:xfrm>
                <a:off x="5451252" y="3422756"/>
                <a:ext cx="1620304" cy="416995"/>
              </a:xfrm>
              <a:prstGeom prst="rect">
                <a:avLst/>
              </a:prstGeom>
              <a:noFill/>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3200"/>
              </a:p>
            </p:txBody>
          </p:sp>
          <p:sp>
            <p:nvSpPr>
              <p:cNvPr id="17" name="矩形 16">
                <a:extLst>
                  <a:ext uri="{FF2B5EF4-FFF2-40B4-BE49-F238E27FC236}">
                    <a16:creationId xmlns:a16="http://schemas.microsoft.com/office/drawing/2014/main" id="{F71CC635-E22F-4C75-ACB9-EF3831CD42D9}"/>
                  </a:ext>
                </a:extLst>
              </p:cNvPr>
              <p:cNvSpPr/>
              <p:nvPr/>
            </p:nvSpPr>
            <p:spPr>
              <a:xfrm>
                <a:off x="6199907" y="3591724"/>
                <a:ext cx="1037243" cy="6705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sz="3200"/>
              </a:p>
            </p:txBody>
          </p:sp>
        </p:grpSp>
        <p:sp>
          <p:nvSpPr>
            <p:cNvPr id="19" name="弧形 18">
              <a:extLst>
                <a:ext uri="{FF2B5EF4-FFF2-40B4-BE49-F238E27FC236}">
                  <a16:creationId xmlns:a16="http://schemas.microsoft.com/office/drawing/2014/main" id="{4A6FB061-BB06-4A1C-8ECE-37287618726C}"/>
                </a:ext>
              </a:extLst>
            </p:cNvPr>
            <p:cNvSpPr/>
            <p:nvPr/>
          </p:nvSpPr>
          <p:spPr>
            <a:xfrm>
              <a:off x="6463197" y="4779452"/>
              <a:ext cx="515799" cy="762447"/>
            </a:xfrm>
            <a:prstGeom prst="arc">
              <a:avLst>
                <a:gd name="adj1" fmla="val 17283902"/>
                <a:gd name="adj2" fmla="val 4390572"/>
              </a:avLst>
            </a:prstGeom>
            <a:ln w="38100">
              <a:headEnd type="triangle" w="lg" len="lg"/>
              <a:tailEnd type="none" w="lg" len="lg"/>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3200" dirty="0">
                <a:ln w="28575">
                  <a:solidFill>
                    <a:schemeClr val="tx1"/>
                  </a:solidFill>
                </a:ln>
              </a:endParaRPr>
            </a:p>
          </p:txBody>
        </p:sp>
        <p:sp>
          <p:nvSpPr>
            <p:cNvPr id="20" name="Content Placeholder 2">
              <a:extLst>
                <a:ext uri="{FF2B5EF4-FFF2-40B4-BE49-F238E27FC236}">
                  <a16:creationId xmlns:a16="http://schemas.microsoft.com/office/drawing/2014/main" id="{0B132EC4-A912-412F-9A52-62499E7AA3F2}"/>
                </a:ext>
              </a:extLst>
            </p:cNvPr>
            <p:cNvSpPr txBox="1">
              <a:spLocks/>
            </p:cNvSpPr>
            <p:nvPr/>
          </p:nvSpPr>
          <p:spPr bwMode="auto">
            <a:xfrm>
              <a:off x="5549315" y="6331985"/>
              <a:ext cx="3703205" cy="4104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2000" kern="0" dirty="0">
                  <a:latin typeface="黑体" panose="02010609060101010101" pitchFamily="49" charset="-122"/>
                  <a:ea typeface="黑体" panose="02010609060101010101" pitchFamily="49" charset="-122"/>
                </a:rPr>
                <a:t>图</a:t>
              </a:r>
              <a:r>
                <a:rPr lang="en-US" altLang="zh-CN" sz="2000" kern="0" dirty="0">
                  <a:latin typeface="黑体" panose="02010609060101010101" pitchFamily="49" charset="-122"/>
                  <a:ea typeface="黑体" panose="02010609060101010101" pitchFamily="49" charset="-122"/>
                </a:rPr>
                <a:t>8-13 </a:t>
              </a:r>
              <a:r>
                <a:rPr lang="zh-CN" altLang="en-US" sz="2000" kern="0" dirty="0">
                  <a:latin typeface="黑体" panose="02010609060101010101" pitchFamily="49" charset="-122"/>
                  <a:ea typeface="黑体" panose="02010609060101010101" pitchFamily="49" charset="-122"/>
                </a:rPr>
                <a:t>泵</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缸式的开式容积调速回路</a:t>
              </a:r>
              <a:endParaRPr lang="en-US" altLang="zh-CN" sz="2000" kern="0" dirty="0">
                <a:latin typeface="黑体" panose="02010609060101010101" pitchFamily="49" charset="-122"/>
                <a:ea typeface="黑体" panose="02010609060101010101" pitchFamily="49" charset="-122"/>
              </a:endParaRPr>
            </a:p>
          </p:txBody>
        </p:sp>
        <p:cxnSp>
          <p:nvCxnSpPr>
            <p:cNvPr id="21" name="直接箭头连接符 20">
              <a:extLst>
                <a:ext uri="{FF2B5EF4-FFF2-40B4-BE49-F238E27FC236}">
                  <a16:creationId xmlns:a16="http://schemas.microsoft.com/office/drawing/2014/main" id="{2363CF90-6BCC-417A-B352-A64F8E86C9D3}"/>
                </a:ext>
              </a:extLst>
            </p:cNvPr>
            <p:cNvCxnSpPr>
              <a:cxnSpLocks/>
            </p:cNvCxnSpPr>
            <p:nvPr/>
          </p:nvCxnSpPr>
          <p:spPr>
            <a:xfrm flipH="1" flipV="1">
              <a:off x="7071240" y="3708598"/>
              <a:ext cx="315013" cy="88008"/>
            </a:xfrm>
            <a:prstGeom prst="straightConnector1">
              <a:avLst/>
            </a:prstGeom>
            <a:ln w="19050">
              <a:tailEnd type="triangle"/>
            </a:ln>
          </p:spPr>
          <p:style>
            <a:lnRef idx="3">
              <a:schemeClr val="accent4"/>
            </a:lnRef>
            <a:fillRef idx="0">
              <a:schemeClr val="accent4"/>
            </a:fillRef>
            <a:effectRef idx="2">
              <a:schemeClr val="accent4"/>
            </a:effectRef>
            <a:fontRef idx="minor">
              <a:schemeClr val="tx1"/>
            </a:fontRef>
          </p:style>
        </p:cxnSp>
        <p:cxnSp>
          <p:nvCxnSpPr>
            <p:cNvPr id="22" name="直接连接符 21">
              <a:extLst>
                <a:ext uri="{FF2B5EF4-FFF2-40B4-BE49-F238E27FC236}">
                  <a16:creationId xmlns:a16="http://schemas.microsoft.com/office/drawing/2014/main" id="{E9BB9F83-4A7B-4E48-8C2C-313128E13C40}"/>
                </a:ext>
              </a:extLst>
            </p:cNvPr>
            <p:cNvCxnSpPr>
              <a:cxnSpLocks/>
            </p:cNvCxnSpPr>
            <p:nvPr/>
          </p:nvCxnSpPr>
          <p:spPr>
            <a:xfrm flipH="1">
              <a:off x="7301138" y="4102490"/>
              <a:ext cx="715673" cy="0"/>
            </a:xfrm>
            <a:prstGeom prst="line">
              <a:avLst/>
            </a:prstGeom>
            <a:ln>
              <a:solidFill>
                <a:schemeClr val="tx1"/>
              </a:solidFill>
            </a:ln>
          </p:spPr>
          <p:style>
            <a:lnRef idx="3">
              <a:schemeClr val="dk1"/>
            </a:lnRef>
            <a:fillRef idx="0">
              <a:schemeClr val="dk1"/>
            </a:fillRef>
            <a:effectRef idx="2">
              <a:schemeClr val="dk1"/>
            </a:effectRef>
            <a:fontRef idx="minor">
              <a:schemeClr val="tx1"/>
            </a:fontRef>
          </p:style>
        </p:cxnSp>
        <p:sp>
          <p:nvSpPr>
            <p:cNvPr id="23" name="椭圆 22">
              <a:extLst>
                <a:ext uri="{FF2B5EF4-FFF2-40B4-BE49-F238E27FC236}">
                  <a16:creationId xmlns:a16="http://schemas.microsoft.com/office/drawing/2014/main" id="{510E8D2F-3FC9-4EC1-867F-5163758E3923}"/>
                </a:ext>
              </a:extLst>
            </p:cNvPr>
            <p:cNvSpPr/>
            <p:nvPr/>
          </p:nvSpPr>
          <p:spPr>
            <a:xfrm>
              <a:off x="6378481" y="4054226"/>
              <a:ext cx="96526" cy="9652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3200"/>
            </a:p>
          </p:txBody>
        </p:sp>
        <p:sp>
          <p:nvSpPr>
            <p:cNvPr id="24" name="矩形 23">
              <a:extLst>
                <a:ext uri="{FF2B5EF4-FFF2-40B4-BE49-F238E27FC236}">
                  <a16:creationId xmlns:a16="http://schemas.microsoft.com/office/drawing/2014/main" id="{84938945-B6AC-4B7A-A809-960B2BA59337}"/>
                </a:ext>
              </a:extLst>
            </p:cNvPr>
            <p:cNvSpPr/>
            <p:nvPr/>
          </p:nvSpPr>
          <p:spPr>
            <a:xfrm>
              <a:off x="7013124" y="3863238"/>
              <a:ext cx="482643" cy="482643"/>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sz="3200"/>
            </a:p>
          </p:txBody>
        </p:sp>
        <p:cxnSp>
          <p:nvCxnSpPr>
            <p:cNvPr id="25" name="直接箭头连接符 24">
              <a:extLst>
                <a:ext uri="{FF2B5EF4-FFF2-40B4-BE49-F238E27FC236}">
                  <a16:creationId xmlns:a16="http://schemas.microsoft.com/office/drawing/2014/main" id="{4509EEB3-EC53-408D-AD10-3A5CBD31CFBE}"/>
                </a:ext>
              </a:extLst>
            </p:cNvPr>
            <p:cNvCxnSpPr>
              <a:cxnSpLocks/>
            </p:cNvCxnSpPr>
            <p:nvPr/>
          </p:nvCxnSpPr>
          <p:spPr>
            <a:xfrm>
              <a:off x="7013124" y="4254616"/>
              <a:ext cx="482643" cy="0"/>
            </a:xfrm>
            <a:prstGeom prst="straightConnector1">
              <a:avLst/>
            </a:prstGeom>
            <a:ln w="28575">
              <a:tailEnd type="triangle"/>
            </a:ln>
          </p:spPr>
          <p:style>
            <a:lnRef idx="3">
              <a:schemeClr val="accent4"/>
            </a:lnRef>
            <a:fillRef idx="0">
              <a:schemeClr val="accent4"/>
            </a:fillRef>
            <a:effectRef idx="2">
              <a:schemeClr val="accent4"/>
            </a:effectRef>
            <a:fontRef idx="minor">
              <a:schemeClr val="tx1"/>
            </a:fontRef>
          </p:style>
        </p:cxnSp>
        <p:sp>
          <p:nvSpPr>
            <p:cNvPr id="26" name="任意多边形: 形状 25">
              <a:extLst>
                <a:ext uri="{FF2B5EF4-FFF2-40B4-BE49-F238E27FC236}">
                  <a16:creationId xmlns:a16="http://schemas.microsoft.com/office/drawing/2014/main" id="{396C813D-A3F9-4DF3-BB13-0FD82C6537E2}"/>
                </a:ext>
              </a:extLst>
            </p:cNvPr>
            <p:cNvSpPr/>
            <p:nvPr/>
          </p:nvSpPr>
          <p:spPr>
            <a:xfrm>
              <a:off x="6764771" y="4109823"/>
              <a:ext cx="496148" cy="466962"/>
            </a:xfrm>
            <a:custGeom>
              <a:avLst/>
              <a:gdLst>
                <a:gd name="connsiteX0" fmla="*/ 333829 w 740229"/>
                <a:gd name="connsiteY0" fmla="*/ 0 h 696685"/>
                <a:gd name="connsiteX1" fmla="*/ 0 w 740229"/>
                <a:gd name="connsiteY1" fmla="*/ 333829 h 696685"/>
                <a:gd name="connsiteX2" fmla="*/ 0 w 740229"/>
                <a:gd name="connsiteY2" fmla="*/ 696685 h 696685"/>
                <a:gd name="connsiteX3" fmla="*/ 740229 w 740229"/>
                <a:gd name="connsiteY3" fmla="*/ 696685 h 696685"/>
                <a:gd name="connsiteX4" fmla="*/ 740229 w 740229"/>
                <a:gd name="connsiteY4" fmla="*/ 464457 h 696685"/>
                <a:gd name="connsiteX0" fmla="*/ 333829 w 740229"/>
                <a:gd name="connsiteY0" fmla="*/ 0 h 696685"/>
                <a:gd name="connsiteX1" fmla="*/ 0 w 740229"/>
                <a:gd name="connsiteY1" fmla="*/ 333829 h 696685"/>
                <a:gd name="connsiteX2" fmla="*/ 0 w 740229"/>
                <a:gd name="connsiteY2" fmla="*/ 696685 h 696685"/>
                <a:gd name="connsiteX3" fmla="*/ 740229 w 740229"/>
                <a:gd name="connsiteY3" fmla="*/ 696685 h 696685"/>
                <a:gd name="connsiteX4" fmla="*/ 737848 w 740229"/>
                <a:gd name="connsiteY4" fmla="*/ 381113 h 6966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0229" h="696685">
                  <a:moveTo>
                    <a:pt x="333829" y="0"/>
                  </a:moveTo>
                  <a:lnTo>
                    <a:pt x="0" y="333829"/>
                  </a:lnTo>
                  <a:lnTo>
                    <a:pt x="0" y="696685"/>
                  </a:lnTo>
                  <a:lnTo>
                    <a:pt x="740229" y="696685"/>
                  </a:lnTo>
                  <a:cubicBezTo>
                    <a:pt x="739435" y="591494"/>
                    <a:pt x="738642" y="486304"/>
                    <a:pt x="737848" y="381113"/>
                  </a:cubicBezTo>
                </a:path>
              </a:pathLst>
            </a:custGeom>
            <a:ln>
              <a:prstDash val="dash"/>
            </a:ln>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sz="3200"/>
            </a:p>
          </p:txBody>
        </p:sp>
        <p:sp>
          <p:nvSpPr>
            <p:cNvPr id="27" name="任意多边形: 形状 26">
              <a:extLst>
                <a:ext uri="{FF2B5EF4-FFF2-40B4-BE49-F238E27FC236}">
                  <a16:creationId xmlns:a16="http://schemas.microsoft.com/office/drawing/2014/main" id="{67C558AF-097C-45C5-A462-11107D4C5031}"/>
                </a:ext>
              </a:extLst>
            </p:cNvPr>
            <p:cNvSpPr/>
            <p:nvPr/>
          </p:nvSpPr>
          <p:spPr>
            <a:xfrm>
              <a:off x="7156353" y="3630762"/>
              <a:ext cx="144786" cy="220257"/>
            </a:xfrm>
            <a:custGeom>
              <a:avLst/>
              <a:gdLst>
                <a:gd name="connsiteX0" fmla="*/ 152400 w 266700"/>
                <a:gd name="connsiteY0" fmla="*/ 342900 h 342900"/>
                <a:gd name="connsiteX1" fmla="*/ 0 w 266700"/>
                <a:gd name="connsiteY1" fmla="*/ 295275 h 342900"/>
                <a:gd name="connsiteX2" fmla="*/ 238125 w 266700"/>
                <a:gd name="connsiteY2" fmla="*/ 247650 h 342900"/>
                <a:gd name="connsiteX3" fmla="*/ 9525 w 266700"/>
                <a:gd name="connsiteY3" fmla="*/ 209550 h 342900"/>
                <a:gd name="connsiteX4" fmla="*/ 257175 w 266700"/>
                <a:gd name="connsiteY4" fmla="*/ 161925 h 342900"/>
                <a:gd name="connsiteX5" fmla="*/ 9525 w 266700"/>
                <a:gd name="connsiteY5" fmla="*/ 104775 h 342900"/>
                <a:gd name="connsiteX6" fmla="*/ 266700 w 266700"/>
                <a:gd name="connsiteY6" fmla="*/ 66675 h 342900"/>
                <a:gd name="connsiteX7" fmla="*/ 9525 w 266700"/>
                <a:gd name="connsiteY7" fmla="*/ 0 h 342900"/>
                <a:gd name="connsiteX0" fmla="*/ 150019 w 264319"/>
                <a:gd name="connsiteY0" fmla="*/ 342900 h 342900"/>
                <a:gd name="connsiteX1" fmla="*/ 0 w 264319"/>
                <a:gd name="connsiteY1" fmla="*/ 290513 h 342900"/>
                <a:gd name="connsiteX2" fmla="*/ 235744 w 264319"/>
                <a:gd name="connsiteY2" fmla="*/ 247650 h 342900"/>
                <a:gd name="connsiteX3" fmla="*/ 7144 w 264319"/>
                <a:gd name="connsiteY3" fmla="*/ 209550 h 342900"/>
                <a:gd name="connsiteX4" fmla="*/ 254794 w 264319"/>
                <a:gd name="connsiteY4" fmla="*/ 161925 h 342900"/>
                <a:gd name="connsiteX5" fmla="*/ 7144 w 264319"/>
                <a:gd name="connsiteY5" fmla="*/ 104775 h 342900"/>
                <a:gd name="connsiteX6" fmla="*/ 264319 w 264319"/>
                <a:gd name="connsiteY6" fmla="*/ 66675 h 342900"/>
                <a:gd name="connsiteX7" fmla="*/ 7144 w 264319"/>
                <a:gd name="connsiteY7" fmla="*/ 0 h 342900"/>
                <a:gd name="connsiteX0" fmla="*/ 150019 w 264319"/>
                <a:gd name="connsiteY0" fmla="*/ 342900 h 342900"/>
                <a:gd name="connsiteX1" fmla="*/ 0 w 264319"/>
                <a:gd name="connsiteY1" fmla="*/ 290513 h 342900"/>
                <a:gd name="connsiteX2" fmla="*/ 257175 w 264319"/>
                <a:gd name="connsiteY2" fmla="*/ 247650 h 342900"/>
                <a:gd name="connsiteX3" fmla="*/ 7144 w 264319"/>
                <a:gd name="connsiteY3" fmla="*/ 209550 h 342900"/>
                <a:gd name="connsiteX4" fmla="*/ 254794 w 264319"/>
                <a:gd name="connsiteY4" fmla="*/ 161925 h 342900"/>
                <a:gd name="connsiteX5" fmla="*/ 7144 w 264319"/>
                <a:gd name="connsiteY5" fmla="*/ 104775 h 342900"/>
                <a:gd name="connsiteX6" fmla="*/ 264319 w 264319"/>
                <a:gd name="connsiteY6" fmla="*/ 66675 h 342900"/>
                <a:gd name="connsiteX7" fmla="*/ 7144 w 264319"/>
                <a:gd name="connsiteY7" fmla="*/ 0 h 342900"/>
                <a:gd name="connsiteX0" fmla="*/ 150019 w 266700"/>
                <a:gd name="connsiteY0" fmla="*/ 342900 h 342900"/>
                <a:gd name="connsiteX1" fmla="*/ 0 w 266700"/>
                <a:gd name="connsiteY1" fmla="*/ 290513 h 342900"/>
                <a:gd name="connsiteX2" fmla="*/ 257175 w 266700"/>
                <a:gd name="connsiteY2" fmla="*/ 247650 h 342900"/>
                <a:gd name="connsiteX3" fmla="*/ 7144 w 266700"/>
                <a:gd name="connsiteY3" fmla="*/ 209550 h 342900"/>
                <a:gd name="connsiteX4" fmla="*/ 254794 w 266700"/>
                <a:gd name="connsiteY4" fmla="*/ 161925 h 342900"/>
                <a:gd name="connsiteX5" fmla="*/ 7144 w 266700"/>
                <a:gd name="connsiteY5" fmla="*/ 104775 h 342900"/>
                <a:gd name="connsiteX6" fmla="*/ 266700 w 266700"/>
                <a:gd name="connsiteY6" fmla="*/ 57150 h 342900"/>
                <a:gd name="connsiteX7" fmla="*/ 7144 w 266700"/>
                <a:gd name="connsiteY7" fmla="*/ 0 h 342900"/>
                <a:gd name="connsiteX0" fmla="*/ 150019 w 261937"/>
                <a:gd name="connsiteY0" fmla="*/ 342900 h 342900"/>
                <a:gd name="connsiteX1" fmla="*/ 0 w 261937"/>
                <a:gd name="connsiteY1" fmla="*/ 290513 h 342900"/>
                <a:gd name="connsiteX2" fmla="*/ 257175 w 261937"/>
                <a:gd name="connsiteY2" fmla="*/ 247650 h 342900"/>
                <a:gd name="connsiteX3" fmla="*/ 7144 w 261937"/>
                <a:gd name="connsiteY3" fmla="*/ 209550 h 342900"/>
                <a:gd name="connsiteX4" fmla="*/ 254794 w 261937"/>
                <a:gd name="connsiteY4" fmla="*/ 161925 h 342900"/>
                <a:gd name="connsiteX5" fmla="*/ 7144 w 261937"/>
                <a:gd name="connsiteY5" fmla="*/ 104775 h 342900"/>
                <a:gd name="connsiteX6" fmla="*/ 261937 w 261937"/>
                <a:gd name="connsiteY6" fmla="*/ 69057 h 342900"/>
                <a:gd name="connsiteX7" fmla="*/ 7144 w 261937"/>
                <a:gd name="connsiteY7" fmla="*/ 0 h 342900"/>
                <a:gd name="connsiteX0" fmla="*/ 154781 w 266699"/>
                <a:gd name="connsiteY0" fmla="*/ 345281 h 345281"/>
                <a:gd name="connsiteX1" fmla="*/ 4762 w 266699"/>
                <a:gd name="connsiteY1" fmla="*/ 292894 h 345281"/>
                <a:gd name="connsiteX2" fmla="*/ 261937 w 266699"/>
                <a:gd name="connsiteY2" fmla="*/ 250031 h 345281"/>
                <a:gd name="connsiteX3" fmla="*/ 11906 w 266699"/>
                <a:gd name="connsiteY3" fmla="*/ 211931 h 345281"/>
                <a:gd name="connsiteX4" fmla="*/ 259556 w 266699"/>
                <a:gd name="connsiteY4" fmla="*/ 164306 h 345281"/>
                <a:gd name="connsiteX5" fmla="*/ 11906 w 266699"/>
                <a:gd name="connsiteY5" fmla="*/ 107156 h 345281"/>
                <a:gd name="connsiteX6" fmla="*/ 266699 w 266699"/>
                <a:gd name="connsiteY6" fmla="*/ 71438 h 345281"/>
                <a:gd name="connsiteX7" fmla="*/ 0 w 266699"/>
                <a:gd name="connsiteY7" fmla="*/ 0 h 345281"/>
                <a:gd name="connsiteX0" fmla="*/ 154782 w 266700"/>
                <a:gd name="connsiteY0" fmla="*/ 345281 h 345281"/>
                <a:gd name="connsiteX1" fmla="*/ 4763 w 266700"/>
                <a:gd name="connsiteY1" fmla="*/ 292894 h 345281"/>
                <a:gd name="connsiteX2" fmla="*/ 261938 w 266700"/>
                <a:gd name="connsiteY2" fmla="*/ 250031 h 345281"/>
                <a:gd name="connsiteX3" fmla="*/ 0 w 266700"/>
                <a:gd name="connsiteY3" fmla="*/ 204787 h 345281"/>
                <a:gd name="connsiteX4" fmla="*/ 259557 w 266700"/>
                <a:gd name="connsiteY4" fmla="*/ 164306 h 345281"/>
                <a:gd name="connsiteX5" fmla="*/ 11907 w 266700"/>
                <a:gd name="connsiteY5" fmla="*/ 107156 h 345281"/>
                <a:gd name="connsiteX6" fmla="*/ 266700 w 266700"/>
                <a:gd name="connsiteY6" fmla="*/ 71438 h 345281"/>
                <a:gd name="connsiteX7" fmla="*/ 1 w 266700"/>
                <a:gd name="connsiteY7" fmla="*/ 0 h 345281"/>
                <a:gd name="connsiteX0" fmla="*/ 157162 w 269080"/>
                <a:gd name="connsiteY0" fmla="*/ 345281 h 345281"/>
                <a:gd name="connsiteX1" fmla="*/ 7143 w 269080"/>
                <a:gd name="connsiteY1" fmla="*/ 292894 h 345281"/>
                <a:gd name="connsiteX2" fmla="*/ 264318 w 269080"/>
                <a:gd name="connsiteY2" fmla="*/ 250031 h 345281"/>
                <a:gd name="connsiteX3" fmla="*/ 2380 w 269080"/>
                <a:gd name="connsiteY3" fmla="*/ 204787 h 345281"/>
                <a:gd name="connsiteX4" fmla="*/ 261937 w 269080"/>
                <a:gd name="connsiteY4" fmla="*/ 164306 h 345281"/>
                <a:gd name="connsiteX5" fmla="*/ 0 w 269080"/>
                <a:gd name="connsiteY5" fmla="*/ 104775 h 345281"/>
                <a:gd name="connsiteX6" fmla="*/ 269080 w 269080"/>
                <a:gd name="connsiteY6" fmla="*/ 71438 h 345281"/>
                <a:gd name="connsiteX7" fmla="*/ 2381 w 269080"/>
                <a:gd name="connsiteY7" fmla="*/ 0 h 345281"/>
                <a:gd name="connsiteX0" fmla="*/ 164305 w 269080"/>
                <a:gd name="connsiteY0" fmla="*/ 328612 h 328612"/>
                <a:gd name="connsiteX1" fmla="*/ 7143 w 269080"/>
                <a:gd name="connsiteY1" fmla="*/ 292894 h 328612"/>
                <a:gd name="connsiteX2" fmla="*/ 264318 w 269080"/>
                <a:gd name="connsiteY2" fmla="*/ 250031 h 328612"/>
                <a:gd name="connsiteX3" fmla="*/ 2380 w 269080"/>
                <a:gd name="connsiteY3" fmla="*/ 204787 h 328612"/>
                <a:gd name="connsiteX4" fmla="*/ 261937 w 269080"/>
                <a:gd name="connsiteY4" fmla="*/ 164306 h 328612"/>
                <a:gd name="connsiteX5" fmla="*/ 0 w 269080"/>
                <a:gd name="connsiteY5" fmla="*/ 104775 h 328612"/>
                <a:gd name="connsiteX6" fmla="*/ 269080 w 269080"/>
                <a:gd name="connsiteY6" fmla="*/ 71438 h 328612"/>
                <a:gd name="connsiteX7" fmla="*/ 2381 w 269080"/>
                <a:gd name="connsiteY7" fmla="*/ 0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080" h="328612">
                  <a:moveTo>
                    <a:pt x="164305" y="328612"/>
                  </a:moveTo>
                  <a:lnTo>
                    <a:pt x="7143" y="292894"/>
                  </a:lnTo>
                  <a:lnTo>
                    <a:pt x="264318" y="250031"/>
                  </a:lnTo>
                  <a:lnTo>
                    <a:pt x="2380" y="204787"/>
                  </a:lnTo>
                  <a:lnTo>
                    <a:pt x="261937" y="164306"/>
                  </a:lnTo>
                  <a:lnTo>
                    <a:pt x="0" y="104775"/>
                  </a:lnTo>
                  <a:lnTo>
                    <a:pt x="269080" y="71438"/>
                  </a:lnTo>
                  <a:lnTo>
                    <a:pt x="2381" y="0"/>
                  </a:lnTo>
                </a:path>
              </a:pathLst>
            </a:cu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200"/>
            </a:p>
          </p:txBody>
        </p:sp>
        <p:sp>
          <p:nvSpPr>
            <p:cNvPr id="28" name="椭圆 27">
              <a:extLst>
                <a:ext uri="{FF2B5EF4-FFF2-40B4-BE49-F238E27FC236}">
                  <a16:creationId xmlns:a16="http://schemas.microsoft.com/office/drawing/2014/main" id="{3C3B4402-13D8-49C5-9F68-A76D99608220}"/>
                </a:ext>
              </a:extLst>
            </p:cNvPr>
            <p:cNvSpPr/>
            <p:nvPr/>
          </p:nvSpPr>
          <p:spPr>
            <a:xfrm>
              <a:off x="7979211" y="4054226"/>
              <a:ext cx="96526" cy="96526"/>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sz="3200"/>
            </a:p>
          </p:txBody>
        </p:sp>
        <p:sp>
          <p:nvSpPr>
            <p:cNvPr id="41" name="文本框 40">
              <a:extLst>
                <a:ext uri="{FF2B5EF4-FFF2-40B4-BE49-F238E27FC236}">
                  <a16:creationId xmlns:a16="http://schemas.microsoft.com/office/drawing/2014/main" id="{C64793EC-9784-447B-9B76-D6E03DAF23A0}"/>
                </a:ext>
              </a:extLst>
            </p:cNvPr>
            <p:cNvSpPr txBox="1"/>
            <p:nvPr/>
          </p:nvSpPr>
          <p:spPr>
            <a:xfrm>
              <a:off x="8687396" y="3262313"/>
              <a:ext cx="254416" cy="329755"/>
            </a:xfrm>
            <a:prstGeom prst="rect">
              <a:avLst/>
            </a:prstGeom>
            <a:noFill/>
          </p:spPr>
          <p:txBody>
            <a:bodyPr wrap="none" rtlCol="0">
              <a:spAutoFit/>
            </a:bodyPr>
            <a:lstStyle/>
            <a:p>
              <a:r>
                <a:rPr lang="en-US" altLang="zh-CN" sz="2400" dirty="0"/>
                <a:t>F</a:t>
              </a:r>
              <a:endParaRPr lang="zh-CN" altLang="en-US" sz="2400" dirty="0"/>
            </a:p>
          </p:txBody>
        </p:sp>
        <p:cxnSp>
          <p:nvCxnSpPr>
            <p:cNvPr id="42" name="直接箭头连接符 41">
              <a:extLst>
                <a:ext uri="{FF2B5EF4-FFF2-40B4-BE49-F238E27FC236}">
                  <a16:creationId xmlns:a16="http://schemas.microsoft.com/office/drawing/2014/main" id="{11886B4B-8BAA-44D0-9595-7FD941D3A680}"/>
                </a:ext>
              </a:extLst>
            </p:cNvPr>
            <p:cNvCxnSpPr>
              <a:cxnSpLocks/>
            </p:cNvCxnSpPr>
            <p:nvPr/>
          </p:nvCxnSpPr>
          <p:spPr>
            <a:xfrm>
              <a:off x="8620389" y="3035473"/>
              <a:ext cx="369638" cy="0"/>
            </a:xfrm>
            <a:prstGeom prst="straightConnector1">
              <a:avLst/>
            </a:prstGeom>
            <a:ln w="127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91968135-DDB7-46CD-809D-52D3F53D7547}"/>
                </a:ext>
              </a:extLst>
            </p:cNvPr>
            <p:cNvSpPr txBox="1"/>
            <p:nvPr/>
          </p:nvSpPr>
          <p:spPr>
            <a:xfrm>
              <a:off x="8667991" y="2692342"/>
              <a:ext cx="241820" cy="329755"/>
            </a:xfrm>
            <a:prstGeom prst="rect">
              <a:avLst/>
            </a:prstGeom>
            <a:noFill/>
          </p:spPr>
          <p:txBody>
            <a:bodyPr wrap="none" rtlCol="0">
              <a:spAutoFit/>
            </a:bodyPr>
            <a:lstStyle/>
            <a:p>
              <a:r>
                <a:rPr lang="en-US" altLang="zh-CN" sz="2400" dirty="0"/>
                <a:t>v</a:t>
              </a:r>
              <a:endParaRPr lang="zh-CN" altLang="en-US" sz="2400" dirty="0"/>
            </a:p>
          </p:txBody>
        </p:sp>
        <p:grpSp>
          <p:nvGrpSpPr>
            <p:cNvPr id="48" name="组合 47">
              <a:extLst>
                <a:ext uri="{FF2B5EF4-FFF2-40B4-BE49-F238E27FC236}">
                  <a16:creationId xmlns:a16="http://schemas.microsoft.com/office/drawing/2014/main" id="{F7D585AF-EA2B-4D17-AA16-4A19115E6124}"/>
                </a:ext>
              </a:extLst>
            </p:cNvPr>
            <p:cNvGrpSpPr/>
            <p:nvPr/>
          </p:nvGrpSpPr>
          <p:grpSpPr>
            <a:xfrm>
              <a:off x="5656066" y="2520412"/>
              <a:ext cx="386310" cy="389702"/>
              <a:chOff x="764801" y="3368488"/>
              <a:chExt cx="386310" cy="389702"/>
            </a:xfrm>
          </p:grpSpPr>
          <p:sp>
            <p:nvSpPr>
              <p:cNvPr id="49" name="文本框 48">
                <a:extLst>
                  <a:ext uri="{FF2B5EF4-FFF2-40B4-BE49-F238E27FC236}">
                    <a16:creationId xmlns:a16="http://schemas.microsoft.com/office/drawing/2014/main" id="{5D9AD365-6929-4DB2-8D81-2E5CB188445E}"/>
                  </a:ext>
                </a:extLst>
              </p:cNvPr>
              <p:cNvSpPr txBox="1"/>
              <p:nvPr/>
            </p:nvSpPr>
            <p:spPr>
              <a:xfrm>
                <a:off x="764801" y="3368488"/>
                <a:ext cx="241820" cy="329755"/>
              </a:xfrm>
              <a:prstGeom prst="rect">
                <a:avLst/>
              </a:prstGeom>
              <a:noFill/>
            </p:spPr>
            <p:txBody>
              <a:bodyPr wrap="none" rtlCol="0">
                <a:spAutoFit/>
              </a:bodyPr>
              <a:lstStyle/>
              <a:p>
                <a:r>
                  <a:rPr lang="en-US" altLang="zh-CN" sz="2400" dirty="0"/>
                  <a:t>p</a:t>
                </a:r>
                <a:endParaRPr lang="zh-CN" altLang="en-US" sz="2400" dirty="0"/>
              </a:p>
            </p:txBody>
          </p:sp>
          <p:sp>
            <p:nvSpPr>
              <p:cNvPr id="50" name="文本框 49">
                <a:extLst>
                  <a:ext uri="{FF2B5EF4-FFF2-40B4-BE49-F238E27FC236}">
                    <a16:creationId xmlns:a16="http://schemas.microsoft.com/office/drawing/2014/main" id="{FE6DAF7F-5079-4061-B187-02D841FA3863}"/>
                  </a:ext>
                </a:extLst>
              </p:cNvPr>
              <p:cNvSpPr txBox="1"/>
              <p:nvPr/>
            </p:nvSpPr>
            <p:spPr>
              <a:xfrm>
                <a:off x="893300" y="3516370"/>
                <a:ext cx="257811" cy="241820"/>
              </a:xfrm>
              <a:prstGeom prst="rect">
                <a:avLst/>
              </a:prstGeom>
              <a:noFill/>
            </p:spPr>
            <p:txBody>
              <a:bodyPr wrap="square" rtlCol="0">
                <a:spAutoFit/>
              </a:bodyPr>
              <a:lstStyle/>
              <a:p>
                <a:r>
                  <a:rPr lang="en-US" altLang="zh-CN" sz="1600" dirty="0"/>
                  <a:t>1</a:t>
                </a:r>
                <a:endParaRPr lang="zh-CN" altLang="en-US" sz="1600" dirty="0"/>
              </a:p>
            </p:txBody>
          </p:sp>
        </p:grpSp>
        <p:cxnSp>
          <p:nvCxnSpPr>
            <p:cNvPr id="51" name="直接连接符 50">
              <a:extLst>
                <a:ext uri="{FF2B5EF4-FFF2-40B4-BE49-F238E27FC236}">
                  <a16:creationId xmlns:a16="http://schemas.microsoft.com/office/drawing/2014/main" id="{901C2E4C-0893-4E0A-87D7-518B0F617291}"/>
                </a:ext>
              </a:extLst>
            </p:cNvPr>
            <p:cNvCxnSpPr>
              <a:cxnSpLocks/>
              <a:stCxn id="72" idx="2"/>
            </p:cNvCxnSpPr>
            <p:nvPr/>
          </p:nvCxnSpPr>
          <p:spPr>
            <a:xfrm>
              <a:off x="6020300" y="2895120"/>
              <a:ext cx="283811" cy="119894"/>
            </a:xfrm>
            <a:prstGeom prst="line">
              <a:avLst/>
            </a:prstGeom>
          </p:spPr>
          <p:style>
            <a:lnRef idx="1">
              <a:schemeClr val="accent4"/>
            </a:lnRef>
            <a:fillRef idx="0">
              <a:schemeClr val="accent4"/>
            </a:fillRef>
            <a:effectRef idx="0">
              <a:schemeClr val="accent4"/>
            </a:effectRef>
            <a:fontRef idx="minor">
              <a:schemeClr val="tx1"/>
            </a:fontRef>
          </p:style>
        </p:cxnSp>
        <p:grpSp>
          <p:nvGrpSpPr>
            <p:cNvPr id="65" name="组合 64">
              <a:extLst>
                <a:ext uri="{FF2B5EF4-FFF2-40B4-BE49-F238E27FC236}">
                  <a16:creationId xmlns:a16="http://schemas.microsoft.com/office/drawing/2014/main" id="{7F3F81C2-F444-435C-9C8A-A8775EF8D3B6}"/>
                </a:ext>
              </a:extLst>
            </p:cNvPr>
            <p:cNvGrpSpPr/>
            <p:nvPr/>
          </p:nvGrpSpPr>
          <p:grpSpPr>
            <a:xfrm>
              <a:off x="7340179" y="3331080"/>
              <a:ext cx="609457" cy="473534"/>
              <a:chOff x="7340179" y="3331080"/>
              <a:chExt cx="609457" cy="473534"/>
            </a:xfrm>
          </p:grpSpPr>
          <p:grpSp>
            <p:nvGrpSpPr>
              <p:cNvPr id="52" name="组合 51">
                <a:extLst>
                  <a:ext uri="{FF2B5EF4-FFF2-40B4-BE49-F238E27FC236}">
                    <a16:creationId xmlns:a16="http://schemas.microsoft.com/office/drawing/2014/main" id="{F663D1E2-8D8C-4FD1-8326-E48BA8932526}"/>
                  </a:ext>
                </a:extLst>
              </p:cNvPr>
              <p:cNvGrpSpPr/>
              <p:nvPr/>
            </p:nvGrpSpPr>
            <p:grpSpPr>
              <a:xfrm>
                <a:off x="7340179" y="3435502"/>
                <a:ext cx="363999" cy="369112"/>
                <a:chOff x="736419" y="3368773"/>
                <a:chExt cx="363999" cy="369112"/>
              </a:xfrm>
            </p:grpSpPr>
            <p:sp>
              <p:nvSpPr>
                <p:cNvPr id="53" name="文本框 52">
                  <a:extLst>
                    <a:ext uri="{FF2B5EF4-FFF2-40B4-BE49-F238E27FC236}">
                      <a16:creationId xmlns:a16="http://schemas.microsoft.com/office/drawing/2014/main" id="{0D6A33C8-47AD-4884-B063-CDDE9657F423}"/>
                    </a:ext>
                  </a:extLst>
                </p:cNvPr>
                <p:cNvSpPr txBox="1"/>
                <p:nvPr/>
              </p:nvSpPr>
              <p:spPr>
                <a:xfrm>
                  <a:off x="736419" y="3368773"/>
                  <a:ext cx="241820" cy="329755"/>
                </a:xfrm>
                <a:prstGeom prst="rect">
                  <a:avLst/>
                </a:prstGeom>
                <a:noFill/>
              </p:spPr>
              <p:txBody>
                <a:bodyPr wrap="none" rtlCol="0">
                  <a:spAutoFit/>
                </a:bodyPr>
                <a:lstStyle/>
                <a:p>
                  <a:r>
                    <a:rPr lang="en-US" altLang="zh-CN" sz="2400" dirty="0"/>
                    <a:t>p</a:t>
                  </a:r>
                  <a:endParaRPr lang="zh-CN" altLang="en-US" sz="2400" dirty="0"/>
                </a:p>
              </p:txBody>
            </p:sp>
            <p:sp>
              <p:nvSpPr>
                <p:cNvPr id="54" name="文本框 53">
                  <a:extLst>
                    <a:ext uri="{FF2B5EF4-FFF2-40B4-BE49-F238E27FC236}">
                      <a16:creationId xmlns:a16="http://schemas.microsoft.com/office/drawing/2014/main" id="{DA345D72-9DDF-442D-A4C4-738369879E3F}"/>
                    </a:ext>
                  </a:extLst>
                </p:cNvPr>
                <p:cNvSpPr txBox="1"/>
                <p:nvPr/>
              </p:nvSpPr>
              <p:spPr>
                <a:xfrm>
                  <a:off x="842607" y="3496065"/>
                  <a:ext cx="257811" cy="241820"/>
                </a:xfrm>
                <a:prstGeom prst="rect">
                  <a:avLst/>
                </a:prstGeom>
                <a:noFill/>
              </p:spPr>
              <p:txBody>
                <a:bodyPr wrap="square" rtlCol="0">
                  <a:spAutoFit/>
                </a:bodyPr>
                <a:lstStyle/>
                <a:p>
                  <a:r>
                    <a:rPr lang="en-US" altLang="zh-CN" sz="1600" dirty="0"/>
                    <a:t>2</a:t>
                  </a:r>
                  <a:endParaRPr lang="zh-CN" altLang="en-US" sz="1600" dirty="0"/>
                </a:p>
              </p:txBody>
            </p:sp>
          </p:grpSp>
          <p:sp>
            <p:nvSpPr>
              <p:cNvPr id="55" name="矩形 54">
                <a:extLst>
                  <a:ext uri="{FF2B5EF4-FFF2-40B4-BE49-F238E27FC236}">
                    <a16:creationId xmlns:a16="http://schemas.microsoft.com/office/drawing/2014/main" id="{4A7F884E-41C8-4087-B60A-62B93B30DF2E}"/>
                  </a:ext>
                </a:extLst>
              </p:cNvPr>
              <p:cNvSpPr/>
              <p:nvPr/>
            </p:nvSpPr>
            <p:spPr>
              <a:xfrm>
                <a:off x="7529198" y="3474859"/>
                <a:ext cx="420438" cy="329755"/>
              </a:xfrm>
              <a:prstGeom prst="rect">
                <a:avLst/>
              </a:prstGeom>
            </p:spPr>
            <p:txBody>
              <a:bodyPr wrap="none">
                <a:spAutoFit/>
              </a:bodyPr>
              <a:lstStyle/>
              <a:p>
                <a:r>
                  <a:rPr lang="en-US" altLang="zh-CN" sz="2400" dirty="0"/>
                  <a:t>= 0</a:t>
                </a:r>
                <a:endParaRPr lang="zh-CN" altLang="en-US" sz="2400" dirty="0"/>
              </a:p>
            </p:txBody>
          </p:sp>
          <p:cxnSp>
            <p:nvCxnSpPr>
              <p:cNvPr id="56" name="直接连接符 55">
                <a:extLst>
                  <a:ext uri="{FF2B5EF4-FFF2-40B4-BE49-F238E27FC236}">
                    <a16:creationId xmlns:a16="http://schemas.microsoft.com/office/drawing/2014/main" id="{A1514014-A31A-4873-B6CA-4819E8B153E7}"/>
                  </a:ext>
                </a:extLst>
              </p:cNvPr>
              <p:cNvCxnSpPr>
                <a:cxnSpLocks/>
              </p:cNvCxnSpPr>
              <p:nvPr/>
            </p:nvCxnSpPr>
            <p:spPr>
              <a:xfrm flipH="1">
                <a:off x="7635521" y="3331080"/>
                <a:ext cx="75556" cy="196334"/>
              </a:xfrm>
              <a:prstGeom prst="line">
                <a:avLst/>
              </a:prstGeom>
            </p:spPr>
            <p:style>
              <a:lnRef idx="1">
                <a:schemeClr val="accent4"/>
              </a:lnRef>
              <a:fillRef idx="0">
                <a:schemeClr val="accent4"/>
              </a:fillRef>
              <a:effectRef idx="0">
                <a:schemeClr val="accent4"/>
              </a:effectRef>
              <a:fontRef idx="minor">
                <a:schemeClr val="tx1"/>
              </a:fontRef>
            </p:style>
          </p:cxnSp>
        </p:grpSp>
        <p:grpSp>
          <p:nvGrpSpPr>
            <p:cNvPr id="57" name="组合 56">
              <a:extLst>
                <a:ext uri="{FF2B5EF4-FFF2-40B4-BE49-F238E27FC236}">
                  <a16:creationId xmlns:a16="http://schemas.microsoft.com/office/drawing/2014/main" id="{675D73EE-CA84-4609-8746-552BF75848A9}"/>
                </a:ext>
              </a:extLst>
            </p:cNvPr>
            <p:cNvGrpSpPr/>
            <p:nvPr/>
          </p:nvGrpSpPr>
          <p:grpSpPr>
            <a:xfrm>
              <a:off x="6536426" y="2517856"/>
              <a:ext cx="407856" cy="362379"/>
              <a:chOff x="764801" y="3368488"/>
              <a:chExt cx="407856" cy="362379"/>
            </a:xfrm>
          </p:grpSpPr>
          <p:sp>
            <p:nvSpPr>
              <p:cNvPr id="58" name="文本框 57">
                <a:extLst>
                  <a:ext uri="{FF2B5EF4-FFF2-40B4-BE49-F238E27FC236}">
                    <a16:creationId xmlns:a16="http://schemas.microsoft.com/office/drawing/2014/main" id="{7A2CAB34-7BDE-4A08-B554-67B516F08B94}"/>
                  </a:ext>
                </a:extLst>
              </p:cNvPr>
              <p:cNvSpPr txBox="1"/>
              <p:nvPr/>
            </p:nvSpPr>
            <p:spPr>
              <a:xfrm>
                <a:off x="764801" y="3368488"/>
                <a:ext cx="291055" cy="329755"/>
              </a:xfrm>
              <a:prstGeom prst="rect">
                <a:avLst/>
              </a:prstGeom>
              <a:noFill/>
            </p:spPr>
            <p:txBody>
              <a:bodyPr wrap="none" rtlCol="0">
                <a:spAutoFit/>
              </a:bodyPr>
              <a:lstStyle/>
              <a:p>
                <a:r>
                  <a:rPr lang="en-US" altLang="zh-CN" sz="2400" dirty="0"/>
                  <a:t>A</a:t>
                </a:r>
                <a:endParaRPr lang="zh-CN" altLang="en-US" sz="2400" dirty="0"/>
              </a:p>
            </p:txBody>
          </p:sp>
          <p:sp>
            <p:nvSpPr>
              <p:cNvPr id="59" name="文本框 58">
                <a:extLst>
                  <a:ext uri="{FF2B5EF4-FFF2-40B4-BE49-F238E27FC236}">
                    <a16:creationId xmlns:a16="http://schemas.microsoft.com/office/drawing/2014/main" id="{65C81295-86D7-4D85-96F8-3BC4A030957A}"/>
                  </a:ext>
                </a:extLst>
              </p:cNvPr>
              <p:cNvSpPr txBox="1"/>
              <p:nvPr/>
            </p:nvSpPr>
            <p:spPr>
              <a:xfrm>
                <a:off x="914846" y="3489047"/>
                <a:ext cx="257811" cy="241820"/>
              </a:xfrm>
              <a:prstGeom prst="rect">
                <a:avLst/>
              </a:prstGeom>
              <a:noFill/>
            </p:spPr>
            <p:txBody>
              <a:bodyPr wrap="square" rtlCol="0">
                <a:spAutoFit/>
              </a:bodyPr>
              <a:lstStyle/>
              <a:p>
                <a:r>
                  <a:rPr lang="en-US" altLang="zh-CN" sz="1600" dirty="0"/>
                  <a:t>1</a:t>
                </a:r>
                <a:endParaRPr lang="zh-CN" altLang="en-US" sz="1600" dirty="0"/>
              </a:p>
            </p:txBody>
          </p:sp>
        </p:grpSp>
        <p:cxnSp>
          <p:nvCxnSpPr>
            <p:cNvPr id="60" name="直接连接符 59">
              <a:extLst>
                <a:ext uri="{FF2B5EF4-FFF2-40B4-BE49-F238E27FC236}">
                  <a16:creationId xmlns:a16="http://schemas.microsoft.com/office/drawing/2014/main" id="{4A4CDF24-4B03-414C-A36E-6F8F95741212}"/>
                </a:ext>
              </a:extLst>
            </p:cNvPr>
            <p:cNvCxnSpPr>
              <a:cxnSpLocks/>
              <a:stCxn id="59" idx="2"/>
            </p:cNvCxnSpPr>
            <p:nvPr/>
          </p:nvCxnSpPr>
          <p:spPr>
            <a:xfrm>
              <a:off x="6815376" y="2880236"/>
              <a:ext cx="94708" cy="170666"/>
            </a:xfrm>
            <a:prstGeom prst="line">
              <a:avLst/>
            </a:prstGeom>
          </p:spPr>
          <p:style>
            <a:lnRef idx="1">
              <a:schemeClr val="accent4"/>
            </a:lnRef>
            <a:fillRef idx="0">
              <a:schemeClr val="accent4"/>
            </a:fillRef>
            <a:effectRef idx="0">
              <a:schemeClr val="accent4"/>
            </a:effectRef>
            <a:fontRef idx="minor">
              <a:schemeClr val="tx1"/>
            </a:fontRef>
          </p:style>
        </p:cxnSp>
        <p:grpSp>
          <p:nvGrpSpPr>
            <p:cNvPr id="61" name="组合 60">
              <a:extLst>
                <a:ext uri="{FF2B5EF4-FFF2-40B4-BE49-F238E27FC236}">
                  <a16:creationId xmlns:a16="http://schemas.microsoft.com/office/drawing/2014/main" id="{4B19BA38-844D-4B1A-BDB9-32E1B9F38DCB}"/>
                </a:ext>
              </a:extLst>
            </p:cNvPr>
            <p:cNvGrpSpPr/>
            <p:nvPr/>
          </p:nvGrpSpPr>
          <p:grpSpPr>
            <a:xfrm>
              <a:off x="5985338" y="4397237"/>
              <a:ext cx="368330" cy="352977"/>
              <a:chOff x="764801" y="3368488"/>
              <a:chExt cx="368330" cy="352977"/>
            </a:xfrm>
          </p:grpSpPr>
          <p:sp>
            <p:nvSpPr>
              <p:cNvPr id="62" name="文本框 61">
                <a:extLst>
                  <a:ext uri="{FF2B5EF4-FFF2-40B4-BE49-F238E27FC236}">
                    <a16:creationId xmlns:a16="http://schemas.microsoft.com/office/drawing/2014/main" id="{CD1F16B7-B7C1-480E-B79B-9B9D91E85E0A}"/>
                  </a:ext>
                </a:extLst>
              </p:cNvPr>
              <p:cNvSpPr txBox="1"/>
              <p:nvPr/>
            </p:nvSpPr>
            <p:spPr>
              <a:xfrm>
                <a:off x="764801" y="3368488"/>
                <a:ext cx="241820" cy="329755"/>
              </a:xfrm>
              <a:prstGeom prst="rect">
                <a:avLst/>
              </a:prstGeom>
              <a:noFill/>
            </p:spPr>
            <p:txBody>
              <a:bodyPr wrap="none" rtlCol="0">
                <a:spAutoFit/>
              </a:bodyPr>
              <a:lstStyle/>
              <a:p>
                <a:r>
                  <a:rPr lang="en-US" altLang="zh-CN" sz="2400" dirty="0"/>
                  <a:t>p</a:t>
                </a:r>
                <a:endParaRPr lang="zh-CN" altLang="en-US" sz="2400" dirty="0"/>
              </a:p>
            </p:txBody>
          </p:sp>
          <p:sp>
            <p:nvSpPr>
              <p:cNvPr id="63" name="文本框 62">
                <a:extLst>
                  <a:ext uri="{FF2B5EF4-FFF2-40B4-BE49-F238E27FC236}">
                    <a16:creationId xmlns:a16="http://schemas.microsoft.com/office/drawing/2014/main" id="{3323DD46-9B9D-462A-A1B2-4D6CC6602AE4}"/>
                  </a:ext>
                </a:extLst>
              </p:cNvPr>
              <p:cNvSpPr txBox="1"/>
              <p:nvPr/>
            </p:nvSpPr>
            <p:spPr>
              <a:xfrm>
                <a:off x="875320" y="3479645"/>
                <a:ext cx="257811" cy="241820"/>
              </a:xfrm>
              <a:prstGeom prst="rect">
                <a:avLst/>
              </a:prstGeom>
              <a:noFill/>
            </p:spPr>
            <p:txBody>
              <a:bodyPr wrap="square" rtlCol="0">
                <a:spAutoFit/>
              </a:bodyPr>
              <a:lstStyle/>
              <a:p>
                <a:r>
                  <a:rPr lang="en-US" altLang="zh-CN" sz="1600" dirty="0"/>
                  <a:t>p</a:t>
                </a:r>
                <a:endParaRPr lang="zh-CN" altLang="en-US" sz="1600" dirty="0"/>
              </a:p>
            </p:txBody>
          </p:sp>
        </p:grpSp>
        <p:cxnSp>
          <p:nvCxnSpPr>
            <p:cNvPr id="64" name="直接箭头连接符 63">
              <a:extLst>
                <a:ext uri="{FF2B5EF4-FFF2-40B4-BE49-F238E27FC236}">
                  <a16:creationId xmlns:a16="http://schemas.microsoft.com/office/drawing/2014/main" id="{7D9434D2-BF0F-43B9-9647-213A00882460}"/>
                </a:ext>
              </a:extLst>
            </p:cNvPr>
            <p:cNvCxnSpPr>
              <a:cxnSpLocks/>
            </p:cNvCxnSpPr>
            <p:nvPr/>
          </p:nvCxnSpPr>
          <p:spPr>
            <a:xfrm>
              <a:off x="8620389" y="3262313"/>
              <a:ext cx="369638" cy="0"/>
            </a:xfrm>
            <a:prstGeom prst="straightConnector1">
              <a:avLst/>
            </a:prstGeom>
            <a:ln w="12700">
              <a:solidFill>
                <a:srgbClr val="0070C0"/>
              </a:solidFill>
              <a:headEnd type="triangle"/>
              <a:tailEnd type="none"/>
            </a:ln>
          </p:spPr>
          <p:style>
            <a:lnRef idx="1">
              <a:schemeClr val="accent1"/>
            </a:lnRef>
            <a:fillRef idx="0">
              <a:schemeClr val="accent1"/>
            </a:fillRef>
            <a:effectRef idx="0">
              <a:schemeClr val="accent1"/>
            </a:effectRef>
            <a:fontRef idx="minor">
              <a:schemeClr val="tx1"/>
            </a:fontRef>
          </p:style>
        </p:cxnSp>
        <p:grpSp>
          <p:nvGrpSpPr>
            <p:cNvPr id="66" name="组合 65">
              <a:extLst>
                <a:ext uri="{FF2B5EF4-FFF2-40B4-BE49-F238E27FC236}">
                  <a16:creationId xmlns:a16="http://schemas.microsoft.com/office/drawing/2014/main" id="{7877901D-BFF7-4A76-BB28-3F1BFDC2CB7E}"/>
                </a:ext>
              </a:extLst>
            </p:cNvPr>
            <p:cNvGrpSpPr/>
            <p:nvPr/>
          </p:nvGrpSpPr>
          <p:grpSpPr>
            <a:xfrm>
              <a:off x="6417001" y="4390225"/>
              <a:ext cx="368330" cy="352977"/>
              <a:chOff x="764801" y="3368488"/>
              <a:chExt cx="368330" cy="352977"/>
            </a:xfrm>
          </p:grpSpPr>
          <p:sp>
            <p:nvSpPr>
              <p:cNvPr id="67" name="文本框 66">
                <a:extLst>
                  <a:ext uri="{FF2B5EF4-FFF2-40B4-BE49-F238E27FC236}">
                    <a16:creationId xmlns:a16="http://schemas.microsoft.com/office/drawing/2014/main" id="{D8AE021E-EF23-4E7B-B6FE-C9EE9B513D19}"/>
                  </a:ext>
                </a:extLst>
              </p:cNvPr>
              <p:cNvSpPr txBox="1"/>
              <p:nvPr/>
            </p:nvSpPr>
            <p:spPr>
              <a:xfrm>
                <a:off x="764801" y="3368488"/>
                <a:ext cx="241820" cy="329755"/>
              </a:xfrm>
              <a:prstGeom prst="rect">
                <a:avLst/>
              </a:prstGeom>
              <a:noFill/>
            </p:spPr>
            <p:txBody>
              <a:bodyPr wrap="none" rtlCol="0">
                <a:spAutoFit/>
              </a:bodyPr>
              <a:lstStyle/>
              <a:p>
                <a:r>
                  <a:rPr lang="en-US" altLang="zh-CN" sz="2400" dirty="0"/>
                  <a:t>q</a:t>
                </a:r>
                <a:endParaRPr lang="zh-CN" altLang="en-US" sz="2400" dirty="0"/>
              </a:p>
            </p:txBody>
          </p:sp>
          <p:sp>
            <p:nvSpPr>
              <p:cNvPr id="68" name="文本框 67">
                <a:extLst>
                  <a:ext uri="{FF2B5EF4-FFF2-40B4-BE49-F238E27FC236}">
                    <a16:creationId xmlns:a16="http://schemas.microsoft.com/office/drawing/2014/main" id="{6BBA1E86-4B6E-489F-8207-E446AFF77C62}"/>
                  </a:ext>
                </a:extLst>
              </p:cNvPr>
              <p:cNvSpPr txBox="1"/>
              <p:nvPr/>
            </p:nvSpPr>
            <p:spPr>
              <a:xfrm>
                <a:off x="875320" y="3479645"/>
                <a:ext cx="257811" cy="241820"/>
              </a:xfrm>
              <a:prstGeom prst="rect">
                <a:avLst/>
              </a:prstGeom>
              <a:noFill/>
            </p:spPr>
            <p:txBody>
              <a:bodyPr wrap="square" rtlCol="0">
                <a:spAutoFit/>
              </a:bodyPr>
              <a:lstStyle/>
              <a:p>
                <a:r>
                  <a:rPr lang="en-US" altLang="zh-CN" sz="1600" dirty="0"/>
                  <a:t>p</a:t>
                </a:r>
                <a:endParaRPr lang="zh-CN" altLang="en-US" sz="1600" dirty="0"/>
              </a:p>
            </p:txBody>
          </p:sp>
        </p:grpSp>
        <p:grpSp>
          <p:nvGrpSpPr>
            <p:cNvPr id="69" name="组合 68">
              <a:extLst>
                <a:ext uri="{FF2B5EF4-FFF2-40B4-BE49-F238E27FC236}">
                  <a16:creationId xmlns:a16="http://schemas.microsoft.com/office/drawing/2014/main" id="{0225AEF2-B21F-44BB-8243-39667374EE24}"/>
                </a:ext>
              </a:extLst>
            </p:cNvPr>
            <p:cNvGrpSpPr/>
            <p:nvPr/>
          </p:nvGrpSpPr>
          <p:grpSpPr>
            <a:xfrm>
              <a:off x="6074200" y="2511959"/>
              <a:ext cx="387203" cy="368276"/>
              <a:chOff x="764801" y="3368488"/>
              <a:chExt cx="387203" cy="368276"/>
            </a:xfrm>
          </p:grpSpPr>
          <p:sp>
            <p:nvSpPr>
              <p:cNvPr id="70" name="文本框 69">
                <a:extLst>
                  <a:ext uri="{FF2B5EF4-FFF2-40B4-BE49-F238E27FC236}">
                    <a16:creationId xmlns:a16="http://schemas.microsoft.com/office/drawing/2014/main" id="{1D371934-FFD9-47E1-8DBC-B32E17A74352}"/>
                  </a:ext>
                </a:extLst>
              </p:cNvPr>
              <p:cNvSpPr txBox="1"/>
              <p:nvPr/>
            </p:nvSpPr>
            <p:spPr>
              <a:xfrm>
                <a:off x="764801" y="3368488"/>
                <a:ext cx="241820" cy="329755"/>
              </a:xfrm>
              <a:prstGeom prst="rect">
                <a:avLst/>
              </a:prstGeom>
              <a:noFill/>
            </p:spPr>
            <p:txBody>
              <a:bodyPr wrap="none" rtlCol="0">
                <a:spAutoFit/>
              </a:bodyPr>
              <a:lstStyle/>
              <a:p>
                <a:r>
                  <a:rPr lang="en-US" altLang="zh-CN" sz="2400" dirty="0"/>
                  <a:t>p</a:t>
                </a:r>
                <a:endParaRPr lang="zh-CN" altLang="en-US" sz="2400" dirty="0"/>
              </a:p>
            </p:txBody>
          </p:sp>
          <p:sp>
            <p:nvSpPr>
              <p:cNvPr id="71" name="文本框 70">
                <a:extLst>
                  <a:ext uri="{FF2B5EF4-FFF2-40B4-BE49-F238E27FC236}">
                    <a16:creationId xmlns:a16="http://schemas.microsoft.com/office/drawing/2014/main" id="{756AB7A3-C538-467B-B725-CB89662AEB8B}"/>
                  </a:ext>
                </a:extLst>
              </p:cNvPr>
              <p:cNvSpPr txBox="1"/>
              <p:nvPr/>
            </p:nvSpPr>
            <p:spPr>
              <a:xfrm>
                <a:off x="894193" y="3494944"/>
                <a:ext cx="257811" cy="241820"/>
              </a:xfrm>
              <a:prstGeom prst="rect">
                <a:avLst/>
              </a:prstGeom>
              <a:noFill/>
            </p:spPr>
            <p:txBody>
              <a:bodyPr wrap="square" rtlCol="0">
                <a:spAutoFit/>
              </a:bodyPr>
              <a:lstStyle/>
              <a:p>
                <a:r>
                  <a:rPr lang="en-US" altLang="zh-CN" sz="1600" dirty="0"/>
                  <a:t>p</a:t>
                </a:r>
                <a:endParaRPr lang="zh-CN" altLang="en-US" sz="1600" dirty="0"/>
              </a:p>
            </p:txBody>
          </p:sp>
        </p:grpSp>
        <p:sp>
          <p:nvSpPr>
            <p:cNvPr id="72" name="矩形 71">
              <a:extLst>
                <a:ext uri="{FF2B5EF4-FFF2-40B4-BE49-F238E27FC236}">
                  <a16:creationId xmlns:a16="http://schemas.microsoft.com/office/drawing/2014/main" id="{BA8387C9-2D8A-478C-A72D-DB9C27184C60}"/>
                </a:ext>
              </a:extLst>
            </p:cNvPr>
            <p:cNvSpPr/>
            <p:nvPr/>
          </p:nvSpPr>
          <p:spPr>
            <a:xfrm>
              <a:off x="5892520" y="2565365"/>
              <a:ext cx="255560" cy="329755"/>
            </a:xfrm>
            <a:prstGeom prst="rect">
              <a:avLst/>
            </a:prstGeom>
          </p:spPr>
          <p:txBody>
            <a:bodyPr wrap="none">
              <a:spAutoFit/>
            </a:bodyPr>
            <a:lstStyle/>
            <a:p>
              <a:r>
                <a:rPr lang="en-US" altLang="zh-CN" sz="2400" dirty="0"/>
                <a:t>=</a:t>
              </a:r>
              <a:endParaRPr lang="zh-CN" altLang="en-US" sz="2400" dirty="0"/>
            </a:p>
          </p:txBody>
        </p:sp>
      </p:grpSp>
      <p:sp>
        <p:nvSpPr>
          <p:cNvPr id="12" name="矩形 11">
            <a:extLst>
              <a:ext uri="{FF2B5EF4-FFF2-40B4-BE49-F238E27FC236}">
                <a16:creationId xmlns:a16="http://schemas.microsoft.com/office/drawing/2014/main" id="{30067120-56DA-4B1F-BF6C-29502B8F330D}"/>
              </a:ext>
            </a:extLst>
          </p:cNvPr>
          <p:cNvSpPr/>
          <p:nvPr/>
        </p:nvSpPr>
        <p:spPr>
          <a:xfrm>
            <a:off x="2284526" y="5310653"/>
            <a:ext cx="2109506" cy="923330"/>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活塞运动速度通过改变变量泵的排量来调节</a:t>
            </a:r>
          </a:p>
        </p:txBody>
      </p:sp>
      <p:sp>
        <p:nvSpPr>
          <p:cNvPr id="74" name="矩形 73">
            <a:extLst>
              <a:ext uri="{FF2B5EF4-FFF2-40B4-BE49-F238E27FC236}">
                <a16:creationId xmlns:a16="http://schemas.microsoft.com/office/drawing/2014/main" id="{95D32719-DABE-4E42-BB30-7D97E865941C}"/>
              </a:ext>
            </a:extLst>
          </p:cNvPr>
          <p:cNvSpPr/>
          <p:nvPr/>
        </p:nvSpPr>
        <p:spPr>
          <a:xfrm>
            <a:off x="6330581" y="4528475"/>
            <a:ext cx="1753815" cy="830997"/>
          </a:xfrm>
          <a:prstGeom prst="rect">
            <a:avLst/>
          </a:prstGeom>
        </p:spPr>
        <p:txBody>
          <a:bodyPr wrap="square">
            <a:spAutoFit/>
          </a:bodyPr>
          <a:lstStyle/>
          <a:p>
            <a:r>
              <a:rPr lang="zh-CN" altLang="en-US" sz="1600" dirty="0">
                <a:latin typeface="黑体" panose="02010609060101010101" pitchFamily="49" charset="-122"/>
                <a:ea typeface="黑体" panose="02010609060101010101" pitchFamily="49" charset="-122"/>
              </a:rPr>
              <a:t>溢流阀作为安全阀，限定了回路最大压力</a:t>
            </a:r>
          </a:p>
        </p:txBody>
      </p:sp>
      <p:cxnSp>
        <p:nvCxnSpPr>
          <p:cNvPr id="75" name="直接箭头连接符 74">
            <a:extLst>
              <a:ext uri="{FF2B5EF4-FFF2-40B4-BE49-F238E27FC236}">
                <a16:creationId xmlns:a16="http://schemas.microsoft.com/office/drawing/2014/main" id="{4137B70C-472B-4968-8041-61244A307274}"/>
              </a:ext>
            </a:extLst>
          </p:cNvPr>
          <p:cNvCxnSpPr>
            <a:cxnSpLocks/>
          </p:cNvCxnSpPr>
          <p:nvPr/>
        </p:nvCxnSpPr>
        <p:spPr>
          <a:xfrm flipH="1" flipV="1">
            <a:off x="6757803" y="3696003"/>
            <a:ext cx="134107" cy="830997"/>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p:cxnSp>
        <p:nvCxnSpPr>
          <p:cNvPr id="76" name="直接箭头连接符 75">
            <a:extLst>
              <a:ext uri="{FF2B5EF4-FFF2-40B4-BE49-F238E27FC236}">
                <a16:creationId xmlns:a16="http://schemas.microsoft.com/office/drawing/2014/main" id="{C637D4DB-D164-442C-895C-7FA0940A46B2}"/>
              </a:ext>
            </a:extLst>
          </p:cNvPr>
          <p:cNvCxnSpPr>
            <a:cxnSpLocks/>
          </p:cNvCxnSpPr>
          <p:nvPr/>
        </p:nvCxnSpPr>
        <p:spPr>
          <a:xfrm flipV="1">
            <a:off x="1907704" y="3094427"/>
            <a:ext cx="313610" cy="601576"/>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7" name="内容占位符 2">
                <a:extLst>
                  <a:ext uri="{FF2B5EF4-FFF2-40B4-BE49-F238E27FC236}">
                    <a16:creationId xmlns:a16="http://schemas.microsoft.com/office/drawing/2014/main" id="{68C2203A-E021-476A-A806-11E739B2BA96}"/>
                  </a:ext>
                </a:extLst>
              </p:cNvPr>
              <p:cNvSpPr txBox="1">
                <a:spLocks/>
              </p:cNvSpPr>
              <p:nvPr/>
            </p:nvSpPr>
            <p:spPr bwMode="auto">
              <a:xfrm>
                <a:off x="277854" y="1148088"/>
                <a:ext cx="3833628" cy="234901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lang="en-US" sz="2400" dirty="0" smtClean="0">
                    <a:solidFill>
                      <a:schemeClr val="tx1"/>
                    </a:solidFill>
                    <a:latin typeface="黑体" panose="02010609060101010101" pitchFamily="49" charset="-122"/>
                    <a:ea typeface="黑体" panose="02010609060101010101" pitchFamily="49" charset="-122"/>
                    <a:cs typeface="+mn-cs"/>
                  </a:defRPr>
                </a:lvl1pPr>
                <a:lvl2pPr marL="342000" indent="-342900" algn="l" rtl="0" eaLnBrk="0" fontAlgn="base" hangingPunct="0">
                  <a:spcBef>
                    <a:spcPct val="20000"/>
                  </a:spcBef>
                  <a:spcAft>
                    <a:spcPct val="0"/>
                  </a:spcAft>
                  <a:buFont typeface="Arial" panose="020B0604020202020204" pitchFamily="34" charset="0"/>
                  <a:buChar char="•"/>
                  <a:defRPr lang="en-US" sz="2000" dirty="0" smtClean="0">
                    <a:solidFill>
                      <a:schemeClr val="tx1"/>
                    </a:solidFill>
                    <a:latin typeface="黑体" panose="02010609060101010101" pitchFamily="49" charset="-122"/>
                    <a:ea typeface="黑体" panose="02010609060101010101" pitchFamily="49" charset="-122"/>
                    <a:cs typeface="+mn-cs"/>
                  </a:defRPr>
                </a:lvl2pPr>
                <a:lvl3pPr marL="1143000" indent="-228600" algn="l" rtl="0" eaLnBrk="0" fontAlgn="base" hangingPunct="0">
                  <a:spcBef>
                    <a:spcPct val="20000"/>
                  </a:spcBef>
                  <a:spcAft>
                    <a:spcPct val="0"/>
                  </a:spcAft>
                  <a:buFont typeface="Wingdings" panose="05000000000000000000" pitchFamily="2" charset="2"/>
                  <a:buChar char="Ø"/>
                  <a:defRPr sz="18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lvl="1">
                  <a:lnSpc>
                    <a:spcPct val="150000"/>
                  </a:lnSpc>
                  <a:buFont typeface="Wingdings" panose="05000000000000000000" pitchFamily="2" charset="2"/>
                  <a:buChar char="Ø"/>
                </a:pPr>
                <a:r>
                  <a:rPr lang="zh-CN" altLang="en-US" sz="2400" kern="0" dirty="0"/>
                  <a:t>活塞运动速度：</a:t>
                </a:r>
              </a:p>
              <a:p>
                <a:pPr marL="0" lvl="1" indent="0">
                  <a:lnSpc>
                    <a:spcPct val="150000"/>
                  </a:lnSpc>
                  <a:buNone/>
                </a:pPr>
                <a14:m>
                  <m:oMathPara xmlns:m="http://schemas.openxmlformats.org/officeDocument/2006/math">
                    <m:oMathParaPr>
                      <m:jc m:val="centerGroup"/>
                    </m:oMathParaPr>
                    <m:oMath xmlns:m="http://schemas.openxmlformats.org/officeDocument/2006/math">
                      <m:r>
                        <a:rPr lang="en-US" altLang="zh-CN" sz="2400" b="0" i="1" kern="0" smtClean="0">
                          <a:latin typeface="Cambria Math" panose="02040503050406030204" pitchFamily="18" charset="0"/>
                        </a:rPr>
                        <m:t>𝑣</m:t>
                      </m:r>
                      <m:r>
                        <a:rPr lang="en-US" altLang="zh-CN" sz="2400" b="0" i="1" kern="0" smtClean="0">
                          <a:latin typeface="Cambria Math" panose="02040503050406030204" pitchFamily="18" charset="0"/>
                        </a:rPr>
                        <m:t>=</m:t>
                      </m:r>
                      <m:f>
                        <m:fPr>
                          <m:ctrlPr>
                            <a:rPr lang="en-US" altLang="zh-CN" sz="2400" b="0" i="1" kern="0" smtClean="0">
                              <a:latin typeface="Cambria Math" panose="02040503050406030204" pitchFamily="18" charset="0"/>
                            </a:rPr>
                          </m:ctrlPr>
                        </m:fPr>
                        <m:num>
                          <m:sSub>
                            <m:sSubPr>
                              <m:ctrlPr>
                                <a:rPr lang="en-US" altLang="zh-CN" sz="2400" b="0" i="1" kern="0" smtClean="0">
                                  <a:latin typeface="Cambria Math" panose="02040503050406030204" pitchFamily="18" charset="0"/>
                                </a:rPr>
                              </m:ctrlPr>
                            </m:sSubPr>
                            <m:e>
                              <m:r>
                                <a:rPr lang="en-US" altLang="zh-CN" sz="2400" b="0" i="1" kern="0" smtClean="0">
                                  <a:latin typeface="Cambria Math" panose="02040503050406030204" pitchFamily="18" charset="0"/>
                                </a:rPr>
                                <m:t>𝑞</m:t>
                              </m:r>
                            </m:e>
                            <m:sub>
                              <m:r>
                                <a:rPr lang="en-US" altLang="zh-CN" sz="2400" b="0" i="1" kern="0" smtClean="0">
                                  <a:latin typeface="Cambria Math" panose="02040503050406030204" pitchFamily="18" charset="0"/>
                                </a:rPr>
                                <m:t>𝑝</m:t>
                              </m:r>
                            </m:sub>
                          </m:sSub>
                        </m:num>
                        <m:den>
                          <m:sSub>
                            <m:sSubPr>
                              <m:ctrlPr>
                                <a:rPr lang="en-US" altLang="zh-CN" sz="2400" b="0" i="1" kern="0" smtClean="0">
                                  <a:latin typeface="Cambria Math" panose="02040503050406030204" pitchFamily="18" charset="0"/>
                                </a:rPr>
                              </m:ctrlPr>
                            </m:sSubPr>
                            <m:e>
                              <m:r>
                                <a:rPr lang="en-US" altLang="zh-CN" sz="2400" b="0" i="1" kern="0" smtClean="0">
                                  <a:latin typeface="Cambria Math" panose="02040503050406030204" pitchFamily="18" charset="0"/>
                                </a:rPr>
                                <m:t>𝐴</m:t>
                              </m:r>
                            </m:e>
                            <m:sub>
                              <m:r>
                                <a:rPr lang="en-US" altLang="zh-CN" sz="2400" b="0" i="1" kern="0" smtClean="0">
                                  <a:latin typeface="Cambria Math" panose="02040503050406030204" pitchFamily="18" charset="0"/>
                                </a:rPr>
                                <m:t>1</m:t>
                              </m:r>
                            </m:sub>
                          </m:sSub>
                        </m:den>
                      </m:f>
                      <m:r>
                        <a:rPr lang="en-US" altLang="zh-CN" sz="2400" b="0" i="1" kern="0" smtClean="0">
                          <a:latin typeface="Cambria Math" panose="02040503050406030204" pitchFamily="18" charset="0"/>
                        </a:rPr>
                        <m:t>=</m:t>
                      </m:r>
                      <m:f>
                        <m:fPr>
                          <m:ctrlPr>
                            <a:rPr lang="en-US" altLang="zh-CN" sz="2400" b="0" i="1" kern="0" smtClean="0">
                              <a:latin typeface="Cambria Math" panose="02040503050406030204" pitchFamily="18" charset="0"/>
                            </a:rPr>
                          </m:ctrlPr>
                        </m:fPr>
                        <m:num>
                          <m:sSub>
                            <m:sSubPr>
                              <m:ctrlPr>
                                <a:rPr lang="en-US" altLang="zh-CN" sz="2400" b="0" i="1" kern="0" smtClean="0">
                                  <a:latin typeface="Cambria Math" panose="02040503050406030204" pitchFamily="18" charset="0"/>
                                </a:rPr>
                              </m:ctrlPr>
                            </m:sSubPr>
                            <m:e>
                              <m:r>
                                <a:rPr lang="en-US" altLang="zh-CN" sz="2400" b="0" i="1" kern="0" smtClean="0">
                                  <a:latin typeface="Cambria Math" panose="02040503050406030204" pitchFamily="18" charset="0"/>
                                </a:rPr>
                                <m:t>𝑞</m:t>
                              </m:r>
                            </m:e>
                            <m:sub>
                              <m:r>
                                <a:rPr lang="en-US" altLang="zh-CN" sz="2400" b="0" i="1" kern="0" smtClean="0">
                                  <a:latin typeface="Cambria Math" panose="02040503050406030204" pitchFamily="18" charset="0"/>
                                </a:rPr>
                                <m:t>𝑡</m:t>
                              </m:r>
                            </m:sub>
                          </m:sSub>
                          <m:r>
                            <a:rPr lang="en-US" altLang="zh-CN" sz="2400" b="0" i="1" kern="0" smtClean="0">
                              <a:latin typeface="Cambria Math" panose="02040503050406030204" pitchFamily="18" charset="0"/>
                            </a:rPr>
                            <m:t>−</m:t>
                          </m:r>
                          <m:sSub>
                            <m:sSubPr>
                              <m:ctrlPr>
                                <a:rPr lang="en-US" altLang="zh-CN" sz="2400" b="0" i="1" kern="0" smtClean="0">
                                  <a:latin typeface="Cambria Math" panose="02040503050406030204" pitchFamily="18" charset="0"/>
                                </a:rPr>
                              </m:ctrlPr>
                            </m:sSubPr>
                            <m:e>
                              <m:r>
                                <a:rPr lang="en-US" altLang="zh-CN" sz="2400" b="0" i="1" kern="0" smtClean="0">
                                  <a:latin typeface="Cambria Math" panose="02040503050406030204" pitchFamily="18" charset="0"/>
                                </a:rPr>
                                <m:t>𝑘</m:t>
                              </m:r>
                            </m:e>
                            <m:sub>
                              <m:r>
                                <a:rPr lang="en-US" altLang="zh-CN" sz="2400" b="0" i="1" kern="0" smtClean="0">
                                  <a:latin typeface="Cambria Math" panose="02040503050406030204" pitchFamily="18" charset="0"/>
                                </a:rPr>
                                <m:t>1</m:t>
                              </m:r>
                            </m:sub>
                          </m:sSub>
                          <m:f>
                            <m:fPr>
                              <m:ctrlPr>
                                <a:rPr lang="en-US" altLang="zh-CN" sz="2400" b="0" i="1" kern="0" smtClean="0">
                                  <a:latin typeface="Cambria Math" panose="02040503050406030204" pitchFamily="18" charset="0"/>
                                </a:rPr>
                              </m:ctrlPr>
                            </m:fPr>
                            <m:num>
                              <m:r>
                                <a:rPr lang="en-US" altLang="zh-CN" sz="2400" b="0" i="1" kern="0" smtClean="0">
                                  <a:latin typeface="Cambria Math" panose="02040503050406030204" pitchFamily="18" charset="0"/>
                                </a:rPr>
                                <m:t>𝐹</m:t>
                              </m:r>
                            </m:num>
                            <m:den>
                              <m:sSub>
                                <m:sSubPr>
                                  <m:ctrlPr>
                                    <a:rPr lang="en-US" altLang="zh-CN" sz="2400" b="0" i="1" kern="0" smtClean="0">
                                      <a:latin typeface="Cambria Math" panose="02040503050406030204" pitchFamily="18" charset="0"/>
                                    </a:rPr>
                                  </m:ctrlPr>
                                </m:sSubPr>
                                <m:e>
                                  <m:r>
                                    <a:rPr lang="en-US" altLang="zh-CN" sz="2400" b="0" i="1" kern="0" smtClean="0">
                                      <a:latin typeface="Cambria Math" panose="02040503050406030204" pitchFamily="18" charset="0"/>
                                    </a:rPr>
                                    <m:t>𝐴</m:t>
                                  </m:r>
                                </m:e>
                                <m:sub>
                                  <m:r>
                                    <a:rPr lang="en-US" altLang="zh-CN" sz="2400" b="0" i="1" kern="0" smtClean="0">
                                      <a:latin typeface="Cambria Math" panose="02040503050406030204" pitchFamily="18" charset="0"/>
                                    </a:rPr>
                                    <m:t>1</m:t>
                                  </m:r>
                                </m:sub>
                              </m:sSub>
                            </m:den>
                          </m:f>
                        </m:num>
                        <m:den>
                          <m:sSub>
                            <m:sSubPr>
                              <m:ctrlPr>
                                <a:rPr lang="en-US" altLang="zh-CN" sz="2400" b="0" i="1" kern="0" smtClean="0">
                                  <a:latin typeface="Cambria Math" panose="02040503050406030204" pitchFamily="18" charset="0"/>
                                </a:rPr>
                              </m:ctrlPr>
                            </m:sSubPr>
                            <m:e>
                              <m:r>
                                <a:rPr lang="en-US" altLang="zh-CN" sz="2400" b="0" i="1" kern="0" smtClean="0">
                                  <a:latin typeface="Cambria Math" panose="02040503050406030204" pitchFamily="18" charset="0"/>
                                </a:rPr>
                                <m:t>𝐴</m:t>
                              </m:r>
                            </m:e>
                            <m:sub>
                              <m:r>
                                <a:rPr lang="en-US" altLang="zh-CN" sz="2400" b="0" i="1" kern="0" smtClean="0">
                                  <a:latin typeface="Cambria Math" panose="02040503050406030204" pitchFamily="18" charset="0"/>
                                </a:rPr>
                                <m:t>1</m:t>
                              </m:r>
                            </m:sub>
                          </m:sSub>
                        </m:den>
                      </m:f>
                    </m:oMath>
                  </m:oMathPara>
                </a14:m>
                <a:endParaRPr lang="en-US" altLang="zh-CN" kern="0" dirty="0"/>
              </a:p>
            </p:txBody>
          </p:sp>
        </mc:Choice>
        <mc:Fallback xmlns="">
          <p:sp>
            <p:nvSpPr>
              <p:cNvPr id="77" name="内容占位符 2">
                <a:extLst>
                  <a:ext uri="{FF2B5EF4-FFF2-40B4-BE49-F238E27FC236}">
                    <a16:creationId xmlns:a16="http://schemas.microsoft.com/office/drawing/2014/main" id="{68C2203A-E021-476A-A806-11E739B2BA96}"/>
                  </a:ext>
                </a:extLst>
              </p:cNvPr>
              <p:cNvSpPr txBox="1">
                <a:spLocks noRot="1" noChangeAspect="1" noMove="1" noResize="1" noEditPoints="1" noAdjustHandles="1" noChangeArrowheads="1" noChangeShapeType="1" noTextEdit="1"/>
              </p:cNvSpPr>
              <p:nvPr/>
            </p:nvSpPr>
            <p:spPr bwMode="auto">
              <a:xfrm>
                <a:off x="277854" y="1148088"/>
                <a:ext cx="3833628" cy="2349010"/>
              </a:xfrm>
              <a:prstGeom prst="rect">
                <a:avLst/>
              </a:prstGeom>
              <a:blipFill>
                <a:blip r:embed="rId2"/>
                <a:stretch>
                  <a:fillRect l="-2229"/>
                </a:stretch>
              </a:blipFill>
              <a:ln w="9525">
                <a:noFill/>
                <a:miter lim="800000"/>
                <a:headEnd/>
                <a:tailEnd/>
              </a:ln>
            </p:spPr>
            <p:txBody>
              <a:bodyPr/>
              <a:lstStyle/>
              <a:p>
                <a:r>
                  <a:rPr lang="zh-CN" altLang="en-US">
                    <a:noFill/>
                  </a:rPr>
                  <a:t> </a:t>
                </a:r>
              </a:p>
            </p:txBody>
          </p:sp>
        </mc:Fallback>
      </mc:AlternateContent>
      <p:sp>
        <p:nvSpPr>
          <p:cNvPr id="78" name="矩形 77">
            <a:extLst>
              <a:ext uri="{FF2B5EF4-FFF2-40B4-BE49-F238E27FC236}">
                <a16:creationId xmlns:a16="http://schemas.microsoft.com/office/drawing/2014/main" id="{1189EEE6-17A5-46A5-BDDC-0C4423846BA2}"/>
              </a:ext>
            </a:extLst>
          </p:cNvPr>
          <p:cNvSpPr/>
          <p:nvPr/>
        </p:nvSpPr>
        <p:spPr>
          <a:xfrm>
            <a:off x="598447" y="3713149"/>
            <a:ext cx="2109506" cy="646331"/>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泵泄漏对运动速度影响较大</a:t>
            </a:r>
          </a:p>
        </p:txBody>
      </p:sp>
      <p:cxnSp>
        <p:nvCxnSpPr>
          <p:cNvPr id="80" name="直接箭头连接符 79">
            <a:extLst>
              <a:ext uri="{FF2B5EF4-FFF2-40B4-BE49-F238E27FC236}">
                <a16:creationId xmlns:a16="http://schemas.microsoft.com/office/drawing/2014/main" id="{C46D5487-F33F-4AFE-A945-2439DA1A42E3}"/>
              </a:ext>
            </a:extLst>
          </p:cNvPr>
          <p:cNvCxnSpPr>
            <a:cxnSpLocks/>
          </p:cNvCxnSpPr>
          <p:nvPr/>
        </p:nvCxnSpPr>
        <p:spPr>
          <a:xfrm flipV="1">
            <a:off x="3635186" y="4943973"/>
            <a:ext cx="413183" cy="366680"/>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78224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3B26ABE-F6D1-4422-AA30-CFCB0CEF26EF}"/>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467544" y="1241376"/>
            <a:ext cx="6017663" cy="4874438"/>
          </a:xfrm>
          <a:prstGeom prst="rect">
            <a:avLst/>
          </a:prstGeom>
        </p:spPr>
      </p:pic>
      <p:sp>
        <p:nvSpPr>
          <p:cNvPr id="2" name="标题 1">
            <a:extLst>
              <a:ext uri="{FF2B5EF4-FFF2-40B4-BE49-F238E27FC236}">
                <a16:creationId xmlns:a16="http://schemas.microsoft.com/office/drawing/2014/main" id="{E3E69149-0C58-4C47-B73A-4D1310FC17F4}"/>
              </a:ext>
            </a:extLst>
          </p:cNvPr>
          <p:cNvSpPr>
            <a:spLocks noGrp="1"/>
          </p:cNvSpPr>
          <p:nvPr>
            <p:ph type="title"/>
          </p:nvPr>
        </p:nvSpPr>
        <p:spPr>
          <a:xfrm>
            <a:off x="1696516" y="0"/>
            <a:ext cx="6480720" cy="620688"/>
          </a:xfrm>
        </p:spPr>
        <p:txBody>
          <a:bodyPr/>
          <a:lstStyle/>
          <a:p>
            <a:r>
              <a:rPr lang="zh-CN" altLang="en-US" dirty="0"/>
              <a:t>机械特性</a:t>
            </a:r>
          </a:p>
        </p:txBody>
      </p:sp>
      <p:sp>
        <p:nvSpPr>
          <p:cNvPr id="6" name="Content Placeholder 2">
            <a:extLst>
              <a:ext uri="{FF2B5EF4-FFF2-40B4-BE49-F238E27FC236}">
                <a16:creationId xmlns:a16="http://schemas.microsoft.com/office/drawing/2014/main" id="{6765E3D9-E211-4531-BBCE-89B5843977F6}"/>
              </a:ext>
            </a:extLst>
          </p:cNvPr>
          <p:cNvSpPr txBox="1">
            <a:spLocks/>
          </p:cNvSpPr>
          <p:nvPr/>
        </p:nvSpPr>
        <p:spPr bwMode="auto">
          <a:xfrm>
            <a:off x="683901" y="6115814"/>
            <a:ext cx="5584948" cy="4104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2000" kern="0" dirty="0">
                <a:latin typeface="黑体" panose="02010609060101010101" pitchFamily="49" charset="-122"/>
                <a:ea typeface="黑体" panose="02010609060101010101" pitchFamily="49" charset="-122"/>
              </a:rPr>
              <a:t>图</a:t>
            </a:r>
            <a:r>
              <a:rPr lang="en-US" altLang="zh-CN" sz="2000" kern="0" dirty="0">
                <a:latin typeface="黑体" panose="02010609060101010101" pitchFamily="49" charset="-122"/>
                <a:ea typeface="黑体" panose="02010609060101010101" pitchFamily="49" charset="-122"/>
              </a:rPr>
              <a:t>8-13 </a:t>
            </a:r>
            <a:r>
              <a:rPr lang="zh-CN" altLang="en-US" sz="2000" kern="0" dirty="0">
                <a:latin typeface="黑体" panose="02010609060101010101" pitchFamily="49" charset="-122"/>
                <a:ea typeface="黑体" panose="02010609060101010101" pitchFamily="49" charset="-122"/>
              </a:rPr>
              <a:t>泵</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缸式容积调速回路的机械特性</a:t>
            </a:r>
            <a:endParaRPr lang="en-US" altLang="zh-CN" sz="2000" kern="0" dirty="0">
              <a:latin typeface="黑体" panose="02010609060101010101" pitchFamily="49" charset="-122"/>
              <a:ea typeface="黑体" panose="02010609060101010101" pitchFamily="49" charset="-122"/>
            </a:endParaRPr>
          </a:p>
        </p:txBody>
      </p:sp>
      <p:pic>
        <p:nvPicPr>
          <p:cNvPr id="7" name="图片 6">
            <a:extLst>
              <a:ext uri="{FF2B5EF4-FFF2-40B4-BE49-F238E27FC236}">
                <a16:creationId xmlns:a16="http://schemas.microsoft.com/office/drawing/2014/main" id="{D69F0A52-46EC-4747-B6CA-0A348A3F79EA}"/>
              </a:ext>
            </a:extLst>
          </p:cNvPr>
          <p:cNvPicPr>
            <a:picLocks noChangeAspect="1"/>
          </p:cNvPicPr>
          <p:nvPr/>
        </p:nvPicPr>
        <p:blipFill>
          <a:blip r:embed="rId4"/>
          <a:stretch>
            <a:fillRect/>
          </a:stretch>
        </p:blipFill>
        <p:spPr>
          <a:xfrm>
            <a:off x="6053845" y="1241376"/>
            <a:ext cx="3090155" cy="3542497"/>
          </a:xfrm>
          <a:prstGeom prst="rect">
            <a:avLst/>
          </a:prstGeom>
        </p:spPr>
      </p:pic>
      <p:sp>
        <p:nvSpPr>
          <p:cNvPr id="9" name="内容占位符 2">
            <a:extLst>
              <a:ext uri="{FF2B5EF4-FFF2-40B4-BE49-F238E27FC236}">
                <a16:creationId xmlns:a16="http://schemas.microsoft.com/office/drawing/2014/main" id="{D4910B3F-0083-41A7-8172-8E6428922AB1}"/>
              </a:ext>
            </a:extLst>
          </p:cNvPr>
          <p:cNvSpPr txBox="1">
            <a:spLocks/>
          </p:cNvSpPr>
          <p:nvPr/>
        </p:nvSpPr>
        <p:spPr bwMode="auto">
          <a:xfrm>
            <a:off x="453852" y="742186"/>
            <a:ext cx="6816255" cy="6206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lang="en-US" sz="2400" dirty="0" smtClean="0">
                <a:solidFill>
                  <a:schemeClr val="tx1"/>
                </a:solidFill>
                <a:latin typeface="黑体" panose="02010609060101010101" pitchFamily="49" charset="-122"/>
                <a:ea typeface="黑体" panose="02010609060101010101" pitchFamily="49" charset="-122"/>
                <a:cs typeface="+mn-cs"/>
              </a:defRPr>
            </a:lvl1pPr>
            <a:lvl2pPr marL="342000" indent="-342900" algn="l" rtl="0" eaLnBrk="0" fontAlgn="base" hangingPunct="0">
              <a:spcBef>
                <a:spcPct val="20000"/>
              </a:spcBef>
              <a:spcAft>
                <a:spcPct val="0"/>
              </a:spcAft>
              <a:buFont typeface="Arial" panose="020B0604020202020204" pitchFamily="34" charset="0"/>
              <a:buChar char="•"/>
              <a:defRPr lang="en-US" sz="2000" dirty="0" smtClean="0">
                <a:solidFill>
                  <a:schemeClr val="tx1"/>
                </a:solidFill>
                <a:latin typeface="黑体" panose="02010609060101010101" pitchFamily="49" charset="-122"/>
                <a:ea typeface="黑体" panose="02010609060101010101" pitchFamily="49" charset="-122"/>
                <a:cs typeface="+mn-cs"/>
              </a:defRPr>
            </a:lvl2pPr>
            <a:lvl3pPr marL="1143000" indent="-228600" algn="l" rtl="0" eaLnBrk="0" fontAlgn="base" hangingPunct="0">
              <a:spcBef>
                <a:spcPct val="20000"/>
              </a:spcBef>
              <a:spcAft>
                <a:spcPct val="0"/>
              </a:spcAft>
              <a:buFont typeface="Wingdings" panose="05000000000000000000" pitchFamily="2" charset="2"/>
              <a:buChar char="Ø"/>
              <a:defRPr sz="18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342900" lvl="1">
              <a:lnSpc>
                <a:spcPct val="150000"/>
              </a:lnSpc>
              <a:buFont typeface="Wingdings" panose="05000000000000000000" pitchFamily="2" charset="2"/>
              <a:buChar char="Ø"/>
            </a:pPr>
            <a:r>
              <a:rPr lang="zh-CN" altLang="en-US" dirty="0"/>
              <a:t>泵</a:t>
            </a:r>
            <a:r>
              <a:rPr lang="en-US" altLang="zh-CN" dirty="0"/>
              <a:t>-</a:t>
            </a:r>
            <a:r>
              <a:rPr lang="zh-CN" altLang="en-US" dirty="0"/>
              <a:t>缸式开式容积调速</a:t>
            </a:r>
            <a:r>
              <a:rPr lang="zh-CN" altLang="en-US" kern="0" dirty="0"/>
              <a:t>回路机械特性曲线为一组平行直线</a:t>
            </a:r>
          </a:p>
        </p:txBody>
      </p:sp>
      <p:sp>
        <p:nvSpPr>
          <p:cNvPr id="10" name="矩形 9">
            <a:extLst>
              <a:ext uri="{FF2B5EF4-FFF2-40B4-BE49-F238E27FC236}">
                <a16:creationId xmlns:a16="http://schemas.microsoft.com/office/drawing/2014/main" id="{8A6B1E23-1888-48F8-BF2E-FBD9CCE62274}"/>
              </a:ext>
            </a:extLst>
          </p:cNvPr>
          <p:cNvSpPr/>
          <p:nvPr/>
        </p:nvSpPr>
        <p:spPr>
          <a:xfrm>
            <a:off x="1331640" y="2054050"/>
            <a:ext cx="4572000" cy="369332"/>
          </a:xfrm>
          <a:prstGeom prst="rect">
            <a:avLst/>
          </a:prstGeom>
        </p:spPr>
        <p:txBody>
          <a:bodyPr>
            <a:spAutoFit/>
          </a:bodyPr>
          <a:lstStyle/>
          <a:p>
            <a:r>
              <a:rPr lang="zh-CN" altLang="en-US" dirty="0">
                <a:latin typeface="黑体" panose="02010609060101010101" pitchFamily="49" charset="-122"/>
                <a:ea typeface="黑体" panose="02010609060101010101" pitchFamily="49" charset="-122"/>
              </a:rPr>
              <a:t>负载加大，泵泄漏加大，活塞速度减小</a:t>
            </a:r>
          </a:p>
        </p:txBody>
      </p:sp>
      <p:cxnSp>
        <p:nvCxnSpPr>
          <p:cNvPr id="11" name="直接箭头连接符 10">
            <a:extLst>
              <a:ext uri="{FF2B5EF4-FFF2-40B4-BE49-F238E27FC236}">
                <a16:creationId xmlns:a16="http://schemas.microsoft.com/office/drawing/2014/main" id="{3D1F51C7-9BBC-437D-AD6B-64123E47AB84}"/>
              </a:ext>
            </a:extLst>
          </p:cNvPr>
          <p:cNvCxnSpPr>
            <a:cxnSpLocks/>
          </p:cNvCxnSpPr>
          <p:nvPr/>
        </p:nvCxnSpPr>
        <p:spPr>
          <a:xfrm>
            <a:off x="2195736" y="2636912"/>
            <a:ext cx="1656184" cy="0"/>
          </a:xfrm>
          <a:prstGeom prst="straightConnector1">
            <a:avLst/>
          </a:prstGeom>
          <a:ln w="38100">
            <a:solidFill>
              <a:srgbClr val="3387C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030C69BA-C9E1-41A7-8131-58856A0FE8C4}"/>
              </a:ext>
            </a:extLst>
          </p:cNvPr>
          <p:cNvSpPr/>
          <p:nvPr/>
        </p:nvSpPr>
        <p:spPr>
          <a:xfrm>
            <a:off x="5376201" y="5055306"/>
            <a:ext cx="338612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回路在低速下的承载能力很差</a:t>
            </a:r>
          </a:p>
        </p:txBody>
      </p:sp>
      <p:cxnSp>
        <p:nvCxnSpPr>
          <p:cNvPr id="17" name="直接箭头连接符 16">
            <a:extLst>
              <a:ext uri="{FF2B5EF4-FFF2-40B4-BE49-F238E27FC236}">
                <a16:creationId xmlns:a16="http://schemas.microsoft.com/office/drawing/2014/main" id="{FA15E23B-9119-4A61-A3BF-8FA0DAADB204}"/>
              </a:ext>
            </a:extLst>
          </p:cNvPr>
          <p:cNvCxnSpPr>
            <a:cxnSpLocks/>
          </p:cNvCxnSpPr>
          <p:nvPr/>
        </p:nvCxnSpPr>
        <p:spPr>
          <a:xfrm>
            <a:off x="4195192" y="3737338"/>
            <a:ext cx="0" cy="1563870"/>
          </a:xfrm>
          <a:prstGeom prst="straightConnector1">
            <a:avLst/>
          </a:prstGeom>
          <a:ln w="38100">
            <a:solidFill>
              <a:srgbClr val="3387C0"/>
            </a:solidFill>
            <a:tailEnd type="triangle"/>
          </a:ln>
        </p:spPr>
        <p:style>
          <a:lnRef idx="1">
            <a:schemeClr val="accent1"/>
          </a:lnRef>
          <a:fillRef idx="0">
            <a:schemeClr val="accent1"/>
          </a:fillRef>
          <a:effectRef idx="0">
            <a:schemeClr val="accent1"/>
          </a:effectRef>
          <a:fontRef idx="minor">
            <a:schemeClr val="tx1"/>
          </a:fontRef>
        </p:style>
      </p:cxnSp>
      <p:sp>
        <p:nvSpPr>
          <p:cNvPr id="20" name="椭圆 19">
            <a:extLst>
              <a:ext uri="{FF2B5EF4-FFF2-40B4-BE49-F238E27FC236}">
                <a16:creationId xmlns:a16="http://schemas.microsoft.com/office/drawing/2014/main" id="{61EAC533-5FC5-4D33-B64B-30B33B08B72F}"/>
              </a:ext>
            </a:extLst>
          </p:cNvPr>
          <p:cNvSpPr/>
          <p:nvPr/>
        </p:nvSpPr>
        <p:spPr>
          <a:xfrm>
            <a:off x="4355976" y="5301208"/>
            <a:ext cx="961117" cy="814606"/>
          </a:xfrm>
          <a:prstGeom prst="ellipse">
            <a:avLst/>
          </a:prstGeom>
          <a:noFill/>
          <a:ln>
            <a:solidFill>
              <a:srgbClr val="338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828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69149-0C58-4C47-B73A-4D1310FC17F4}"/>
              </a:ext>
            </a:extLst>
          </p:cNvPr>
          <p:cNvSpPr>
            <a:spLocks noGrp="1"/>
          </p:cNvSpPr>
          <p:nvPr>
            <p:ph type="title"/>
          </p:nvPr>
        </p:nvSpPr>
        <p:spPr>
          <a:xfrm>
            <a:off x="1331640" y="0"/>
            <a:ext cx="6480720" cy="620688"/>
          </a:xfrm>
        </p:spPr>
        <p:txBody>
          <a:bodyPr/>
          <a:lstStyle/>
          <a:p>
            <a:r>
              <a:rPr lang="zh-CN" altLang="en-US" dirty="0"/>
              <a:t>机械特性</a:t>
            </a:r>
          </a:p>
        </p:txBody>
      </p:sp>
      <p:pic>
        <p:nvPicPr>
          <p:cNvPr id="5" name="图片 4">
            <a:extLst>
              <a:ext uri="{FF2B5EF4-FFF2-40B4-BE49-F238E27FC236}">
                <a16:creationId xmlns:a16="http://schemas.microsoft.com/office/drawing/2014/main" id="{F3B26ABE-F6D1-4422-AA30-CFCB0CEF26EF}"/>
              </a:ext>
            </a:extLst>
          </p:cNvPr>
          <p:cNvPicPr>
            <a:picLocks noChangeAspect="1"/>
          </p:cNvPicPr>
          <p:nvPr/>
        </p:nvPicPr>
        <p:blipFill>
          <a:blip r:embed="rId2" cstate="print">
            <a:extLst>
              <a:ext uri="{BEBA8EAE-BF5A-486C-A8C5-ECC9F3942E4B}">
                <a14:imgProps xmlns:a14="http://schemas.microsoft.com/office/drawing/2010/main">
                  <a14:imgLayer r:embed="rId3">
                    <a14:imgEffect>
                      <a14:sharpenSoften amount="50000"/>
                    </a14:imgEffect>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208113" y="1538681"/>
            <a:ext cx="5580112" cy="4520013"/>
          </a:xfrm>
          <a:prstGeom prst="rect">
            <a:avLst/>
          </a:prstGeom>
        </p:spPr>
      </p:pic>
      <p:sp>
        <p:nvSpPr>
          <p:cNvPr id="6" name="Content Placeholder 2">
            <a:extLst>
              <a:ext uri="{FF2B5EF4-FFF2-40B4-BE49-F238E27FC236}">
                <a16:creationId xmlns:a16="http://schemas.microsoft.com/office/drawing/2014/main" id="{6765E3D9-E211-4531-BBCE-89B5843977F6}"/>
              </a:ext>
            </a:extLst>
          </p:cNvPr>
          <p:cNvSpPr txBox="1">
            <a:spLocks/>
          </p:cNvSpPr>
          <p:nvPr/>
        </p:nvSpPr>
        <p:spPr bwMode="auto">
          <a:xfrm>
            <a:off x="424136" y="6165304"/>
            <a:ext cx="5364088" cy="41046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ctr">
              <a:buNone/>
            </a:pPr>
            <a:r>
              <a:rPr lang="zh-CN" altLang="en-US" sz="2000" kern="0" dirty="0">
                <a:latin typeface="黑体" panose="02010609060101010101" pitchFamily="49" charset="-122"/>
                <a:ea typeface="黑体" panose="02010609060101010101" pitchFamily="49" charset="-122"/>
              </a:rPr>
              <a:t>图</a:t>
            </a:r>
            <a:r>
              <a:rPr lang="en-US" altLang="zh-CN" sz="2000" kern="0" dirty="0">
                <a:latin typeface="黑体" panose="02010609060101010101" pitchFamily="49" charset="-122"/>
                <a:ea typeface="黑体" panose="02010609060101010101" pitchFamily="49" charset="-122"/>
              </a:rPr>
              <a:t>8-13 </a:t>
            </a:r>
            <a:r>
              <a:rPr lang="zh-CN" altLang="en-US" sz="2000" kern="0" dirty="0">
                <a:latin typeface="黑体" panose="02010609060101010101" pitchFamily="49" charset="-122"/>
                <a:ea typeface="黑体" panose="02010609060101010101" pitchFamily="49" charset="-122"/>
              </a:rPr>
              <a:t>泵</a:t>
            </a:r>
            <a:r>
              <a:rPr lang="en-US" altLang="zh-CN" sz="2000" kern="0" dirty="0">
                <a:latin typeface="黑体" panose="02010609060101010101" pitchFamily="49" charset="-122"/>
                <a:ea typeface="黑体" panose="02010609060101010101" pitchFamily="49" charset="-122"/>
              </a:rPr>
              <a:t>-</a:t>
            </a:r>
            <a:r>
              <a:rPr lang="zh-CN" altLang="en-US" sz="2000" kern="0" dirty="0">
                <a:latin typeface="黑体" panose="02010609060101010101" pitchFamily="49" charset="-122"/>
                <a:ea typeface="黑体" panose="02010609060101010101" pitchFamily="49" charset="-122"/>
              </a:rPr>
              <a:t>缸式容积调速回路的机械特性</a:t>
            </a:r>
            <a:endParaRPr lang="en-US" altLang="zh-CN" sz="2000" kern="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676F68AF-DD6C-43E9-B362-4C8CD6FC3B28}"/>
                  </a:ext>
                </a:extLst>
              </p:cNvPr>
              <p:cNvSpPr txBox="1">
                <a:spLocks/>
              </p:cNvSpPr>
              <p:nvPr/>
            </p:nvSpPr>
            <p:spPr bwMode="auto">
              <a:xfrm>
                <a:off x="474812" y="919882"/>
                <a:ext cx="8252319" cy="159065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Font typeface="Wingdings" panose="05000000000000000000" pitchFamily="2" charset="2"/>
                  <a:buChar char=""/>
                  <a:defRPr lang="en-US" sz="2400" dirty="0" smtClean="0">
                    <a:solidFill>
                      <a:schemeClr val="tx1"/>
                    </a:solidFill>
                    <a:latin typeface="黑体" panose="02010609060101010101" pitchFamily="49" charset="-122"/>
                    <a:ea typeface="黑体" panose="02010609060101010101" pitchFamily="49" charset="-122"/>
                    <a:cs typeface="+mn-cs"/>
                  </a:defRPr>
                </a:lvl1pPr>
                <a:lvl2pPr marL="342000" indent="-342900" algn="l" rtl="0" eaLnBrk="0" fontAlgn="base" hangingPunct="0">
                  <a:spcBef>
                    <a:spcPct val="20000"/>
                  </a:spcBef>
                  <a:spcAft>
                    <a:spcPct val="0"/>
                  </a:spcAft>
                  <a:buFont typeface="Arial" panose="020B0604020202020204" pitchFamily="34" charset="0"/>
                  <a:buChar char="•"/>
                  <a:defRPr lang="en-US" sz="2000" dirty="0" smtClean="0">
                    <a:solidFill>
                      <a:schemeClr val="tx1"/>
                    </a:solidFill>
                    <a:latin typeface="黑体" panose="02010609060101010101" pitchFamily="49" charset="-122"/>
                    <a:ea typeface="黑体" panose="02010609060101010101" pitchFamily="49" charset="-122"/>
                    <a:cs typeface="+mn-cs"/>
                  </a:defRPr>
                </a:lvl2pPr>
                <a:lvl3pPr marL="1143000" indent="-228600" algn="l" rtl="0" eaLnBrk="0" fontAlgn="base" hangingPunct="0">
                  <a:spcBef>
                    <a:spcPct val="20000"/>
                  </a:spcBef>
                  <a:spcAft>
                    <a:spcPct val="0"/>
                  </a:spcAft>
                  <a:buFont typeface="Wingdings" panose="05000000000000000000" pitchFamily="2" charset="2"/>
                  <a:buChar char="Ø"/>
                  <a:defRPr sz="18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lvl="1">
                  <a:lnSpc>
                    <a:spcPct val="150000"/>
                  </a:lnSpc>
                </a:pPr>
                <a:r>
                  <a:rPr lang="zh-CN" altLang="en-US" kern="0" dirty="0"/>
                  <a:t>回路的速度刚性：</a:t>
                </a:r>
              </a:p>
              <a:p>
                <a:pPr marL="0" lvl="1" indent="0">
                  <a:buFont typeface="Arial" panose="020B0604020202020204" pitchFamily="34" charset="0"/>
                  <a:buNone/>
                </a:pPr>
                <a14:m>
                  <m:oMathPara xmlns:m="http://schemas.openxmlformats.org/officeDocument/2006/math">
                    <m:oMathParaPr>
                      <m:jc m:val="center"/>
                    </m:oMathParaPr>
                    <m:oMath xmlns:m="http://schemas.openxmlformats.org/officeDocument/2006/math">
                      <m:sSub>
                        <m:sSubPr>
                          <m:ctrlPr>
                            <a:rPr lang="ar-AE" altLang="zh-CN" sz="2400" i="1" kern="0">
                              <a:latin typeface="Cambria Math" panose="02040503050406030204" pitchFamily="18" charset="0"/>
                            </a:rPr>
                          </m:ctrlPr>
                        </m:sSubPr>
                        <m:e>
                          <m:r>
                            <a:rPr lang="zh-CN" altLang="ar-AE" sz="2400" i="1" kern="0">
                              <a:latin typeface="Cambria Math" panose="02040503050406030204" pitchFamily="18" charset="0"/>
                            </a:rPr>
                            <m:t>𝑘</m:t>
                          </m:r>
                        </m:e>
                        <m:sub>
                          <m:r>
                            <a:rPr lang="zh-CN" altLang="ar-AE" sz="2400" i="1" kern="0">
                              <a:latin typeface="Cambria Math" panose="02040503050406030204" pitchFamily="18" charset="0"/>
                            </a:rPr>
                            <m:t>𝑣</m:t>
                          </m:r>
                        </m:sub>
                      </m:sSub>
                      <m:r>
                        <a:rPr lang="ar-AE" altLang="zh-CN" sz="2400" i="1" kern="0">
                          <a:latin typeface="Cambria Math" panose="02040503050406030204" pitchFamily="18" charset="0"/>
                        </a:rPr>
                        <m:t>=</m:t>
                      </m:r>
                      <m:f>
                        <m:fPr>
                          <m:ctrlPr>
                            <a:rPr lang="ar-AE" altLang="zh-CN" sz="2400" i="1" kern="0">
                              <a:latin typeface="Cambria Math" panose="02040503050406030204" pitchFamily="18" charset="0"/>
                            </a:rPr>
                          </m:ctrlPr>
                        </m:fPr>
                        <m:num>
                          <m:sSubSup>
                            <m:sSubSupPr>
                              <m:ctrlPr>
                                <a:rPr lang="ar-AE" altLang="zh-CN" sz="2400" i="1" kern="0">
                                  <a:latin typeface="Cambria Math" panose="02040503050406030204" pitchFamily="18" charset="0"/>
                                </a:rPr>
                              </m:ctrlPr>
                            </m:sSubSupPr>
                            <m:e>
                              <m:r>
                                <a:rPr lang="zh-CN" altLang="ar-AE" sz="2400" i="1" kern="0">
                                  <a:latin typeface="Cambria Math" panose="02040503050406030204" pitchFamily="18" charset="0"/>
                                </a:rPr>
                                <m:t>𝐴</m:t>
                              </m:r>
                            </m:e>
                            <m:sub>
                              <m:r>
                                <a:rPr lang="ar-AE" altLang="zh-CN" sz="2400" i="1" kern="0">
                                  <a:latin typeface="Cambria Math" panose="02040503050406030204" pitchFamily="18" charset="0"/>
                                </a:rPr>
                                <m:t>1</m:t>
                              </m:r>
                            </m:sub>
                            <m:sup>
                              <m:r>
                                <a:rPr lang="ar-AE" altLang="zh-CN" sz="2400" i="1" kern="0">
                                  <a:latin typeface="Cambria Math" panose="02040503050406030204" pitchFamily="18" charset="0"/>
                                </a:rPr>
                                <m:t>2</m:t>
                              </m:r>
                            </m:sup>
                          </m:sSubSup>
                        </m:num>
                        <m:den>
                          <m:sSub>
                            <m:sSubPr>
                              <m:ctrlPr>
                                <a:rPr lang="ar-AE" altLang="zh-CN" sz="2400" i="1" kern="0">
                                  <a:latin typeface="Cambria Math" panose="02040503050406030204" pitchFamily="18" charset="0"/>
                                </a:rPr>
                              </m:ctrlPr>
                            </m:sSubPr>
                            <m:e>
                              <m:r>
                                <a:rPr lang="zh-CN" altLang="ar-AE" sz="2400" i="1" kern="0">
                                  <a:latin typeface="Cambria Math" panose="02040503050406030204" pitchFamily="18" charset="0"/>
                                </a:rPr>
                                <m:t>𝑘</m:t>
                              </m:r>
                            </m:e>
                            <m:sub>
                              <m:r>
                                <a:rPr lang="ar-AE" altLang="zh-CN" sz="2400" i="1" kern="0">
                                  <a:latin typeface="Cambria Math" panose="02040503050406030204" pitchFamily="18" charset="0"/>
                                </a:rPr>
                                <m:t>1</m:t>
                              </m:r>
                            </m:sub>
                          </m:sSub>
                        </m:den>
                      </m:f>
                    </m:oMath>
                  </m:oMathPara>
                </a14:m>
                <a:endParaRPr lang="ar-AE" altLang="zh-CN" kern="0" dirty="0"/>
              </a:p>
            </p:txBody>
          </p:sp>
        </mc:Choice>
        <mc:Fallback xmlns="">
          <p:sp>
            <p:nvSpPr>
              <p:cNvPr id="7" name="内容占位符 2">
                <a:extLst>
                  <a:ext uri="{FF2B5EF4-FFF2-40B4-BE49-F238E27FC236}">
                    <a16:creationId xmlns:a16="http://schemas.microsoft.com/office/drawing/2014/main" id="{676F68AF-DD6C-43E9-B362-4C8CD6FC3B28}"/>
                  </a:ext>
                </a:extLst>
              </p:cNvPr>
              <p:cNvSpPr txBox="1">
                <a:spLocks noRot="1" noChangeAspect="1" noMove="1" noResize="1" noEditPoints="1" noAdjustHandles="1" noChangeArrowheads="1" noChangeShapeType="1" noTextEdit="1"/>
              </p:cNvSpPr>
              <p:nvPr/>
            </p:nvSpPr>
            <p:spPr bwMode="auto">
              <a:xfrm>
                <a:off x="474812" y="919882"/>
                <a:ext cx="8252319" cy="1590650"/>
              </a:xfrm>
              <a:prstGeom prst="rect">
                <a:avLst/>
              </a:prstGeom>
              <a:blipFill>
                <a:blip r:embed="rId4"/>
                <a:stretch>
                  <a:fillRect l="-665"/>
                </a:stretch>
              </a:blipFill>
              <a:ln w="9525">
                <a:noFill/>
                <a:miter lim="800000"/>
                <a:headEnd/>
                <a:tailEnd/>
              </a:ln>
            </p:spPr>
            <p:txBody>
              <a:bodyPr/>
              <a:lstStyle/>
              <a:p>
                <a:r>
                  <a:rPr lang="zh-CN" altLang="en-US">
                    <a:noFill/>
                  </a:rPr>
                  <a:t> </a:t>
                </a:r>
              </a:p>
            </p:txBody>
          </p:sp>
        </mc:Fallback>
      </mc:AlternateContent>
      <p:sp>
        <p:nvSpPr>
          <p:cNvPr id="4" name="矩形 3">
            <a:extLst>
              <a:ext uri="{FF2B5EF4-FFF2-40B4-BE49-F238E27FC236}">
                <a16:creationId xmlns:a16="http://schemas.microsoft.com/office/drawing/2014/main" id="{F0D1B545-69B7-4BF6-BA15-E094EE64A79B}"/>
              </a:ext>
            </a:extLst>
          </p:cNvPr>
          <p:cNvSpPr/>
          <p:nvPr/>
        </p:nvSpPr>
        <p:spPr>
          <a:xfrm>
            <a:off x="5689037" y="1229337"/>
            <a:ext cx="3262432" cy="400110"/>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加大液压缸的有效工作面积</a:t>
            </a:r>
          </a:p>
        </p:txBody>
      </p:sp>
      <p:sp>
        <p:nvSpPr>
          <p:cNvPr id="8" name="矩形 7">
            <a:extLst>
              <a:ext uri="{FF2B5EF4-FFF2-40B4-BE49-F238E27FC236}">
                <a16:creationId xmlns:a16="http://schemas.microsoft.com/office/drawing/2014/main" id="{2296489E-AD8F-4455-A2A7-4FD0831575F8}"/>
              </a:ext>
            </a:extLst>
          </p:cNvPr>
          <p:cNvSpPr/>
          <p:nvPr/>
        </p:nvSpPr>
        <p:spPr>
          <a:xfrm>
            <a:off x="5511248" y="2255804"/>
            <a:ext cx="1723549" cy="400110"/>
          </a:xfrm>
          <a:prstGeom prst="rect">
            <a:avLst/>
          </a:prstGeom>
        </p:spPr>
        <p:txBody>
          <a:bodyPr wrap="none">
            <a:spAutoFit/>
          </a:bodyPr>
          <a:lstStyle/>
          <a:p>
            <a:r>
              <a:rPr lang="zh-CN" altLang="en-US" sz="2000" dirty="0">
                <a:latin typeface="黑体" panose="02010609060101010101" pitchFamily="49" charset="-122"/>
                <a:ea typeface="黑体" panose="02010609060101010101" pitchFamily="49" charset="-122"/>
              </a:rPr>
              <a:t>减小泵的泄漏</a:t>
            </a:r>
          </a:p>
        </p:txBody>
      </p:sp>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75B9F028-0186-4655-BA5C-C4EAA2E4606C}"/>
                  </a:ext>
                </a:extLst>
              </p:cNvPr>
              <p:cNvSpPr/>
              <p:nvPr/>
            </p:nvSpPr>
            <p:spPr>
              <a:xfrm>
                <a:off x="2210349" y="2455859"/>
                <a:ext cx="2728055" cy="455253"/>
              </a:xfrm>
              <a:prstGeom prst="rect">
                <a:avLst/>
              </a:prstGeom>
            </p:spPr>
            <p:txBody>
              <a:bodyPr wrap="none">
                <a:spAutoFit/>
              </a:bodyPr>
              <a:lstStyle/>
              <a:p>
                <a:pPr>
                  <a:lnSpc>
                    <a:spcPct val="150000"/>
                  </a:lnSpc>
                </a:pPr>
                <a:r>
                  <a:rPr lang="zh-CN" altLang="en-US" dirty="0">
                    <a:latin typeface="黑体" panose="02010609060101010101" pitchFamily="49" charset="-122"/>
                    <a:ea typeface="黑体" panose="02010609060101010101" pitchFamily="49" charset="-122"/>
                  </a:rPr>
                  <a:t>速度刚性</a:t>
                </a:r>
                <a14:m>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a:latin typeface="Cambria Math" panose="02040503050406030204" pitchFamily="18" charset="0"/>
                            <a:ea typeface="黑体" panose="02010609060101010101" pitchFamily="49" charset="-122"/>
                          </a:rPr>
                          <m:t>𝑘</m:t>
                        </m:r>
                      </m:e>
                      <m:sub>
                        <m:r>
                          <a:rPr lang="en-US" altLang="zh-CN">
                            <a:latin typeface="Cambria Math" panose="02040503050406030204" pitchFamily="18" charset="0"/>
                            <a:ea typeface="黑体" panose="02010609060101010101" pitchFamily="49" charset="-122"/>
                          </a:rPr>
                          <m:t>𝑣</m:t>
                        </m:r>
                      </m:sub>
                    </m:sSub>
                  </m:oMath>
                </a14:m>
                <a:r>
                  <a:rPr lang="zh-CN" altLang="en-US" dirty="0">
                    <a:latin typeface="黑体" panose="02010609060101010101" pitchFamily="49" charset="-122"/>
                    <a:ea typeface="黑体" panose="02010609060101010101" pitchFamily="49" charset="-122"/>
                  </a:rPr>
                  <a:t>不受负载影响</a:t>
                </a:r>
                <a:endParaRPr lang="en-US" altLang="zh-CN" dirty="0">
                  <a:latin typeface="黑体" panose="02010609060101010101" pitchFamily="49" charset="-122"/>
                  <a:ea typeface="黑体" panose="02010609060101010101" pitchFamily="49" charset="-122"/>
                </a:endParaRPr>
              </a:p>
            </p:txBody>
          </p:sp>
        </mc:Choice>
        <mc:Fallback xmlns="">
          <p:sp>
            <p:nvSpPr>
              <p:cNvPr id="9" name="矩形 8">
                <a:extLst>
                  <a:ext uri="{FF2B5EF4-FFF2-40B4-BE49-F238E27FC236}">
                    <a16:creationId xmlns:a16="http://schemas.microsoft.com/office/drawing/2014/main" id="{75B9F028-0186-4655-BA5C-C4EAA2E4606C}"/>
                  </a:ext>
                </a:extLst>
              </p:cNvPr>
              <p:cNvSpPr>
                <a:spLocks noRot="1" noChangeAspect="1" noMove="1" noResize="1" noEditPoints="1" noAdjustHandles="1" noChangeArrowheads="1" noChangeShapeType="1" noTextEdit="1"/>
              </p:cNvSpPr>
              <p:nvPr/>
            </p:nvSpPr>
            <p:spPr>
              <a:xfrm>
                <a:off x="2210349" y="2455859"/>
                <a:ext cx="2728055" cy="455253"/>
              </a:xfrm>
              <a:prstGeom prst="rect">
                <a:avLst/>
              </a:prstGeom>
              <a:blipFill>
                <a:blip r:embed="rId5"/>
                <a:stretch>
                  <a:fillRect l="-2013" r="-895" b="-17333"/>
                </a:stretch>
              </a:blipFill>
            </p:spPr>
            <p:txBody>
              <a:bodyPr/>
              <a:lstStyle/>
              <a:p>
                <a:r>
                  <a:rPr lang="zh-CN" altLang="en-US">
                    <a:noFill/>
                  </a:rPr>
                  <a:t> </a:t>
                </a:r>
              </a:p>
            </p:txBody>
          </p:sp>
        </mc:Fallback>
      </mc:AlternateContent>
      <p:sp>
        <p:nvSpPr>
          <p:cNvPr id="10" name="椭圆 9">
            <a:extLst>
              <a:ext uri="{FF2B5EF4-FFF2-40B4-BE49-F238E27FC236}">
                <a16:creationId xmlns:a16="http://schemas.microsoft.com/office/drawing/2014/main" id="{C9A173AA-5CBB-4491-B817-E7EC040A1FB4}"/>
              </a:ext>
            </a:extLst>
          </p:cNvPr>
          <p:cNvSpPr/>
          <p:nvPr/>
        </p:nvSpPr>
        <p:spPr>
          <a:xfrm>
            <a:off x="4723285" y="1340768"/>
            <a:ext cx="504056" cy="504056"/>
          </a:xfrm>
          <a:prstGeom prst="ellipse">
            <a:avLst/>
          </a:prstGeom>
          <a:noFill/>
          <a:ln>
            <a:solidFill>
              <a:srgbClr val="338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id="{7D8964E5-99BF-4368-8DE1-1290AF1EC5D3}"/>
              </a:ext>
            </a:extLst>
          </p:cNvPr>
          <p:cNvSpPr/>
          <p:nvPr/>
        </p:nvSpPr>
        <p:spPr>
          <a:xfrm>
            <a:off x="4723285" y="1862371"/>
            <a:ext cx="504056" cy="404718"/>
          </a:xfrm>
          <a:prstGeom prst="ellipse">
            <a:avLst/>
          </a:prstGeom>
          <a:noFill/>
          <a:ln>
            <a:solidFill>
              <a:srgbClr val="3387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9F8B1165-8680-420A-97E6-47FB2DCB57B1}"/>
              </a:ext>
            </a:extLst>
          </p:cNvPr>
          <p:cNvCxnSpPr>
            <a:cxnSpLocks/>
          </p:cNvCxnSpPr>
          <p:nvPr/>
        </p:nvCxnSpPr>
        <p:spPr>
          <a:xfrm flipH="1">
            <a:off x="5247055" y="1447765"/>
            <a:ext cx="486235" cy="134325"/>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9DB99A7A-27D1-456B-A163-F385C91CE3B0}"/>
              </a:ext>
            </a:extLst>
          </p:cNvPr>
          <p:cNvCxnSpPr>
            <a:endCxn id="15" idx="5"/>
          </p:cNvCxnSpPr>
          <p:nvPr/>
        </p:nvCxnSpPr>
        <p:spPr>
          <a:xfrm flipH="1" flipV="1">
            <a:off x="5153524" y="2207819"/>
            <a:ext cx="425945" cy="248040"/>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7857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3E69149-0C58-4C47-B73A-4D1310FC17F4}"/>
              </a:ext>
            </a:extLst>
          </p:cNvPr>
          <p:cNvSpPr>
            <a:spLocks noGrp="1"/>
          </p:cNvSpPr>
          <p:nvPr>
            <p:ph type="title"/>
          </p:nvPr>
        </p:nvSpPr>
        <p:spPr/>
        <p:txBody>
          <a:bodyPr/>
          <a:lstStyle/>
          <a:p>
            <a:r>
              <a:rPr lang="zh-CN" altLang="en-US" dirty="0"/>
              <a:t>调速特性</a:t>
            </a:r>
          </a:p>
        </p:txBody>
      </p:sp>
      <p:sp>
        <p:nvSpPr>
          <p:cNvPr id="3" name="内容占位符 2">
            <a:extLst>
              <a:ext uri="{FF2B5EF4-FFF2-40B4-BE49-F238E27FC236}">
                <a16:creationId xmlns:a16="http://schemas.microsoft.com/office/drawing/2014/main" id="{8904A8E4-04A7-48AC-9034-EF534B9C73C0}"/>
              </a:ext>
            </a:extLst>
          </p:cNvPr>
          <p:cNvSpPr>
            <a:spLocks noGrp="1"/>
          </p:cNvSpPr>
          <p:nvPr>
            <p:ph idx="1"/>
          </p:nvPr>
        </p:nvSpPr>
        <p:spPr>
          <a:xfrm>
            <a:off x="251520" y="764704"/>
            <a:ext cx="2304256" cy="620688"/>
          </a:xfrm>
        </p:spPr>
        <p:txBody>
          <a:bodyPr/>
          <a:lstStyle/>
          <a:p>
            <a:pPr lvl="1">
              <a:lnSpc>
                <a:spcPct val="150000"/>
              </a:lnSpc>
            </a:pPr>
            <a:r>
              <a:rPr lang="zh-CN" altLang="en-US" dirty="0"/>
              <a:t>调速特性：</a:t>
            </a:r>
            <a:endParaRPr lang="en-US" altLang="zh-CN" dirty="0"/>
          </a:p>
          <a:p>
            <a:pPr marL="0" lvl="1" indent="0">
              <a:lnSpc>
                <a:spcPct val="150000"/>
              </a:lnSpc>
              <a:buNone/>
            </a:pPr>
            <a:endParaRPr lang="en-US" altLang="zh-CN" dirty="0"/>
          </a:p>
          <a:p>
            <a:pPr marL="0" lvl="1" indent="0">
              <a:lnSpc>
                <a:spcPct val="150000"/>
              </a:lnSpc>
              <a:buNone/>
            </a:pPr>
            <a:endParaRPr lang="en-US" altLang="zh-CN" sz="1400" kern="1200"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919B30A-7540-4213-BAA8-BA54957F4B68}"/>
                  </a:ext>
                </a:extLst>
              </p:cNvPr>
              <p:cNvSpPr/>
              <p:nvPr/>
            </p:nvSpPr>
            <p:spPr>
              <a:xfrm>
                <a:off x="611560" y="4178300"/>
                <a:ext cx="6912768" cy="1305999"/>
              </a:xfrm>
              <a:prstGeom prst="rect">
                <a:avLst/>
              </a:prstGeom>
            </p:spPr>
            <p:txBody>
              <a:bodyPr wrap="square">
                <a:spAutoFit/>
              </a:bodyPr>
              <a:lstStyle/>
              <a:p>
                <a:pPr marL="0" lvl="1" indent="0">
                  <a:lnSpc>
                    <a:spcPct val="150000"/>
                  </a:lnSpc>
                  <a:buNone/>
                </a:pPr>
                <a:r>
                  <a:rPr lang="zh-CN" altLang="en-US" dirty="0">
                    <a:latin typeface="黑体" panose="02010609060101010101" pitchFamily="49" charset="-122"/>
                    <a:ea typeface="黑体" panose="02010609060101010101" pitchFamily="49" charset="-122"/>
                  </a:rPr>
                  <a:t>式中 </a:t>
                </a:r>
                <a:r>
                  <a:rPr lang="en-US" altLang="zh-CN" dirty="0">
                    <a:latin typeface="黑体" panose="02010609060101010101" pitchFamily="49" charset="-122"/>
                    <a:ea typeface="黑体" panose="02010609060101010101" pitchFamily="49" charset="-122"/>
                  </a:rPr>
                  <a:t>	</a:t>
                </a:r>
                <a14:m>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a:latin typeface="Cambria Math" panose="02040503050406030204" pitchFamily="18" charset="0"/>
                            <a:ea typeface="黑体" panose="02010609060101010101" pitchFamily="49" charset="-122"/>
                          </a:rPr>
                          <m:t>𝑅</m:t>
                        </m:r>
                      </m:e>
                      <m:sub>
                        <m:r>
                          <a:rPr lang="en-US" altLang="zh-CN">
                            <a:latin typeface="Cambria Math" panose="02040503050406030204" pitchFamily="18" charset="0"/>
                            <a:ea typeface="黑体" panose="02010609060101010101" pitchFamily="49" charset="-122"/>
                          </a:rPr>
                          <m:t>𝑝</m:t>
                        </m:r>
                      </m:sub>
                    </m:sSub>
                  </m:oMath>
                </a14:m>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变量泵变量机构的调节范围，</a:t>
                </a:r>
                <a14:m>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a:latin typeface="Cambria Math" panose="02040503050406030204" pitchFamily="18" charset="0"/>
                            <a:ea typeface="黑体" panose="02010609060101010101" pitchFamily="49" charset="-122"/>
                          </a:rPr>
                          <m:t>𝑅</m:t>
                        </m:r>
                      </m:e>
                      <m:sub>
                        <m:r>
                          <a:rPr lang="en-US" altLang="zh-CN">
                            <a:latin typeface="Cambria Math" panose="02040503050406030204" pitchFamily="18" charset="0"/>
                            <a:ea typeface="黑体" panose="02010609060101010101" pitchFamily="49" charset="-122"/>
                          </a:rPr>
                          <m:t>𝑝</m:t>
                        </m:r>
                      </m:sub>
                    </m:sSub>
                    <m:r>
                      <a:rPr lang="en-US" altLang="zh-CN">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a:latin typeface="Cambria Math" panose="02040503050406030204" pitchFamily="18" charset="0"/>
                            <a:ea typeface="黑体" panose="02010609060101010101" pitchFamily="49" charset="-122"/>
                          </a:rPr>
                          <m:t>𝑞</m:t>
                        </m:r>
                      </m:e>
                      <m:sub>
                        <m:r>
                          <a:rPr lang="en-US" altLang="zh-CN">
                            <a:latin typeface="Cambria Math" panose="02040503050406030204" pitchFamily="18" charset="0"/>
                            <a:ea typeface="黑体" panose="02010609060101010101" pitchFamily="49" charset="-122"/>
                          </a:rPr>
                          <m:t>𝑡𝑚𝑎𝑥</m:t>
                        </m:r>
                      </m:sub>
                    </m:sSub>
                    <m:r>
                      <m:rPr>
                        <m:lit/>
                      </m:rPr>
                      <a:rPr lang="en-US" altLang="zh-CN">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ea typeface="黑体" panose="02010609060101010101" pitchFamily="49" charset="-122"/>
                          </a:rPr>
                        </m:ctrlPr>
                      </m:sSubPr>
                      <m:e>
                        <m:r>
                          <a:rPr lang="en-US" altLang="zh-CN">
                            <a:latin typeface="Cambria Math" panose="02040503050406030204" pitchFamily="18" charset="0"/>
                            <a:ea typeface="黑体" panose="02010609060101010101" pitchFamily="49" charset="-122"/>
                          </a:rPr>
                          <m:t>𝑞</m:t>
                        </m:r>
                      </m:e>
                      <m:sub>
                        <m:r>
                          <a:rPr lang="en-US" altLang="zh-CN">
                            <a:latin typeface="Cambria Math" panose="02040503050406030204" pitchFamily="18" charset="0"/>
                            <a:ea typeface="黑体" panose="02010609060101010101" pitchFamily="49" charset="-122"/>
                          </a:rPr>
                          <m:t>𝑡</m:t>
                        </m:r>
                        <m:r>
                          <m:rPr>
                            <m:sty m:val="p"/>
                          </m:rPr>
                          <a:rPr lang="en-US" altLang="zh-CN">
                            <a:latin typeface="Cambria Math" panose="02040503050406030204" pitchFamily="18" charset="0"/>
                            <a:ea typeface="黑体" panose="02010609060101010101" pitchFamily="49" charset="-122"/>
                          </a:rPr>
                          <m:t>m</m:t>
                        </m:r>
                        <m:r>
                          <a:rPr lang="en-US" altLang="zh-CN">
                            <a:latin typeface="Cambria Math" panose="02040503050406030204" pitchFamily="18" charset="0"/>
                            <a:ea typeface="黑体" panose="02010609060101010101" pitchFamily="49" charset="-122"/>
                          </a:rPr>
                          <m:t>𝑖𝑛</m:t>
                        </m:r>
                      </m:sub>
                    </m:sSub>
                  </m:oMath>
                </a14:m>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pPr marL="0" lvl="1" indent="0">
                  <a:lnSpc>
                    <a:spcPct val="150000"/>
                  </a:lnSpc>
                  <a:buNone/>
                </a:pPr>
                <a:r>
                  <a:rPr lang="en-US" altLang="zh-CN" dirty="0">
                    <a:ea typeface="黑体" panose="02010609060101010101" pitchFamily="49" charset="-122"/>
                  </a:rPr>
                  <a:t>	</a:t>
                </a:r>
                <a14:m>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a:latin typeface="Cambria Math" panose="02040503050406030204" pitchFamily="18" charset="0"/>
                            <a:ea typeface="黑体" panose="02010609060101010101" pitchFamily="49" charset="-122"/>
                          </a:rPr>
                          <m:t>𝑞</m:t>
                        </m:r>
                      </m:e>
                      <m:sub>
                        <m:r>
                          <a:rPr lang="en-US" altLang="zh-CN">
                            <a:latin typeface="Cambria Math" panose="02040503050406030204" pitchFamily="18" charset="0"/>
                            <a:ea typeface="黑体" panose="02010609060101010101" pitchFamily="49" charset="-122"/>
                          </a:rPr>
                          <m:t>𝑡𝑚𝑎𝑥</m:t>
                        </m:r>
                      </m:sub>
                    </m:sSub>
                    <m:r>
                      <a:rPr lang="zh-CN" altLang="en-US" dirty="0">
                        <a:latin typeface="Cambria Math" panose="02040503050406030204" pitchFamily="18" charset="0"/>
                        <a:ea typeface="黑体" panose="02010609060101010101" pitchFamily="49" charset="-122"/>
                      </a:rPr>
                      <m:t>、</m:t>
                    </m:r>
                    <m:sSub>
                      <m:sSubPr>
                        <m:ctrlPr>
                          <a:rPr lang="en-US" altLang="zh-CN" i="1" dirty="0">
                            <a:latin typeface="Cambria Math" panose="02040503050406030204" pitchFamily="18" charset="0"/>
                            <a:ea typeface="黑体" panose="02010609060101010101" pitchFamily="49" charset="-122"/>
                          </a:rPr>
                        </m:ctrlPr>
                      </m:sSubPr>
                      <m:e>
                        <m:r>
                          <a:rPr lang="en-US" altLang="zh-CN" dirty="0">
                            <a:latin typeface="Cambria Math" panose="02040503050406030204" pitchFamily="18" charset="0"/>
                            <a:ea typeface="黑体" panose="02010609060101010101" pitchFamily="49" charset="-122"/>
                          </a:rPr>
                          <m:t>𝑞</m:t>
                        </m:r>
                      </m:e>
                      <m:sub>
                        <m:r>
                          <a:rPr lang="en-US" altLang="zh-CN" dirty="0">
                            <a:latin typeface="Cambria Math" panose="02040503050406030204" pitchFamily="18" charset="0"/>
                            <a:ea typeface="黑体" panose="02010609060101010101" pitchFamily="49" charset="-122"/>
                          </a:rPr>
                          <m:t>1</m:t>
                        </m:r>
                        <m:r>
                          <a:rPr lang="en-US" altLang="zh-CN" dirty="0">
                            <a:latin typeface="Cambria Math" panose="02040503050406030204" pitchFamily="18" charset="0"/>
                            <a:ea typeface="黑体" panose="02010609060101010101" pitchFamily="49" charset="-122"/>
                          </a:rPr>
                          <m:t>𝑚𝑖𝑛</m:t>
                        </m:r>
                      </m:sub>
                    </m:sSub>
                  </m:oMath>
                </a14:m>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变量泵最大和最小集合流量；</a:t>
                </a:r>
                <a:endParaRPr lang="en-US" altLang="zh-CN" dirty="0">
                  <a:latin typeface="黑体" panose="02010609060101010101" pitchFamily="49" charset="-122"/>
                  <a:ea typeface="黑体" panose="02010609060101010101" pitchFamily="49" charset="-122"/>
                </a:endParaRPr>
              </a:p>
              <a:p>
                <a:pPr marL="0" lvl="1" indent="0">
                  <a:lnSpc>
                    <a:spcPct val="150000"/>
                  </a:lnSpc>
                  <a:buNone/>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其他符号意义同前。</a:t>
                </a:r>
                <a:endParaRPr lang="en-US" altLang="zh-CN" dirty="0">
                  <a:latin typeface="黑体" panose="02010609060101010101" pitchFamily="49" charset="-122"/>
                  <a:ea typeface="黑体" panose="02010609060101010101" pitchFamily="49" charset="-122"/>
                </a:endParaRPr>
              </a:p>
            </p:txBody>
          </p:sp>
        </mc:Choice>
        <mc:Fallback xmlns="">
          <p:sp>
            <p:nvSpPr>
              <p:cNvPr id="5" name="矩形 4">
                <a:extLst>
                  <a:ext uri="{FF2B5EF4-FFF2-40B4-BE49-F238E27FC236}">
                    <a16:creationId xmlns:a16="http://schemas.microsoft.com/office/drawing/2014/main" id="{9919B30A-7540-4213-BAA8-BA54957F4B68}"/>
                  </a:ext>
                </a:extLst>
              </p:cNvPr>
              <p:cNvSpPr>
                <a:spLocks noRot="1" noChangeAspect="1" noMove="1" noResize="1" noEditPoints="1" noAdjustHandles="1" noChangeArrowheads="1" noChangeShapeType="1" noTextEdit="1"/>
              </p:cNvSpPr>
              <p:nvPr/>
            </p:nvSpPr>
            <p:spPr>
              <a:xfrm>
                <a:off x="611560" y="4178300"/>
                <a:ext cx="6912768" cy="1305999"/>
              </a:xfrm>
              <a:prstGeom prst="rect">
                <a:avLst/>
              </a:prstGeom>
              <a:blipFill>
                <a:blip r:embed="rId2"/>
                <a:stretch>
                  <a:fillRect l="-705" b="-6047"/>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78FEB124-5D12-48B4-9380-505970B79F5D}"/>
              </a:ext>
            </a:extLst>
          </p:cNvPr>
          <p:cNvSpPr/>
          <p:nvPr/>
        </p:nvSpPr>
        <p:spPr>
          <a:xfrm>
            <a:off x="5880264" y="2906352"/>
            <a:ext cx="3185487" cy="455253"/>
          </a:xfrm>
          <a:prstGeom prst="rect">
            <a:avLst/>
          </a:prstGeom>
        </p:spPr>
        <p:txBody>
          <a:bodyPr wrap="none">
            <a:spAutoFit/>
          </a:bodyPr>
          <a:lstStyle/>
          <a:p>
            <a:pPr marL="0" lvl="1" indent="0">
              <a:lnSpc>
                <a:spcPct val="150000"/>
              </a:lnSpc>
              <a:buNone/>
            </a:pPr>
            <a:r>
              <a:rPr lang="zh-CN" altLang="en-US" dirty="0">
                <a:latin typeface="黑体" panose="02010609060101010101" pitchFamily="49" charset="-122"/>
                <a:ea typeface="黑体" panose="02010609060101010101" pitchFamily="49" charset="-122"/>
              </a:rPr>
              <a:t>与泵的变量机构调节范围有关</a:t>
            </a:r>
            <a:endParaRPr lang="en-US" altLang="zh-CN" dirty="0">
              <a:latin typeface="黑体" panose="02010609060101010101" pitchFamily="49" charset="-122"/>
              <a:ea typeface="黑体" panose="02010609060101010101" pitchFamily="49" charset="-122"/>
            </a:endParaRPr>
          </a:p>
        </p:txBody>
      </p:sp>
      <p:cxnSp>
        <p:nvCxnSpPr>
          <p:cNvPr id="8" name="直接箭头连接符 7">
            <a:extLst>
              <a:ext uri="{FF2B5EF4-FFF2-40B4-BE49-F238E27FC236}">
                <a16:creationId xmlns:a16="http://schemas.microsoft.com/office/drawing/2014/main" id="{4C20AF82-7D90-45EE-AD44-FA6772116D9B}"/>
              </a:ext>
            </a:extLst>
          </p:cNvPr>
          <p:cNvCxnSpPr/>
          <p:nvPr/>
        </p:nvCxnSpPr>
        <p:spPr>
          <a:xfrm flipH="1" flipV="1">
            <a:off x="5454319" y="2783306"/>
            <a:ext cx="425945" cy="248040"/>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6A9A6431-F235-4977-8B2A-6A22780F5A1A}"/>
              </a:ext>
            </a:extLst>
          </p:cNvPr>
          <p:cNvSpPr/>
          <p:nvPr/>
        </p:nvSpPr>
        <p:spPr>
          <a:xfrm>
            <a:off x="1907704" y="3140166"/>
            <a:ext cx="2490268" cy="442878"/>
          </a:xfrm>
          <a:prstGeom prst="rect">
            <a:avLst/>
          </a:prstGeom>
        </p:spPr>
        <p:txBody>
          <a:bodyPr wrap="square">
            <a:spAutoFit/>
          </a:bodyPr>
          <a:lstStyle/>
          <a:p>
            <a:pPr marL="0" lvl="1">
              <a:lnSpc>
                <a:spcPct val="150000"/>
              </a:lnSpc>
            </a:pPr>
            <a:r>
              <a:rPr lang="zh-CN" altLang="en-US" dirty="0">
                <a:latin typeface="黑体" panose="02010609060101010101" pitchFamily="49" charset="-122"/>
                <a:ea typeface="黑体" panose="02010609060101010101" pitchFamily="49" charset="-122"/>
              </a:rPr>
              <a:t>与泵的泄漏系数有关</a:t>
            </a:r>
            <a:endParaRPr lang="en-US" altLang="zh-CN" dirty="0">
              <a:latin typeface="黑体" panose="02010609060101010101" pitchFamily="49" charset="-122"/>
              <a:ea typeface="黑体" panose="02010609060101010101" pitchFamily="49" charset="-122"/>
            </a:endParaRPr>
          </a:p>
        </p:txBody>
      </p:sp>
      <p:cxnSp>
        <p:nvCxnSpPr>
          <p:cNvPr id="11" name="直接箭头连接符 10">
            <a:extLst>
              <a:ext uri="{FF2B5EF4-FFF2-40B4-BE49-F238E27FC236}">
                <a16:creationId xmlns:a16="http://schemas.microsoft.com/office/drawing/2014/main" id="{450003AB-459D-4330-880E-9004B63BA086}"/>
              </a:ext>
            </a:extLst>
          </p:cNvPr>
          <p:cNvCxnSpPr>
            <a:cxnSpLocks/>
            <a:stCxn id="4" idx="2"/>
          </p:cNvCxnSpPr>
          <p:nvPr/>
        </p:nvCxnSpPr>
        <p:spPr>
          <a:xfrm flipV="1">
            <a:off x="4067944" y="2718518"/>
            <a:ext cx="432257" cy="564360"/>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F0A59394-2260-42CB-B240-E8EF5D3C0718}"/>
              </a:ext>
            </a:extLst>
          </p:cNvPr>
          <p:cNvSpPr/>
          <p:nvPr/>
        </p:nvSpPr>
        <p:spPr>
          <a:xfrm>
            <a:off x="5880264" y="1984332"/>
            <a:ext cx="1458107" cy="442878"/>
          </a:xfrm>
          <a:prstGeom prst="rect">
            <a:avLst/>
          </a:prstGeom>
        </p:spPr>
        <p:txBody>
          <a:bodyPr wrap="square">
            <a:spAutoFit/>
          </a:bodyPr>
          <a:lstStyle/>
          <a:p>
            <a:pPr marL="0" lvl="1">
              <a:lnSpc>
                <a:spcPct val="150000"/>
              </a:lnSpc>
            </a:pPr>
            <a:r>
              <a:rPr lang="zh-CN" altLang="en-US" dirty="0">
                <a:latin typeface="黑体" panose="02010609060101010101" pitchFamily="49" charset="-122"/>
                <a:ea typeface="黑体" panose="02010609060101010101" pitchFamily="49" charset="-122"/>
              </a:rPr>
              <a:t>与负载有关</a:t>
            </a:r>
            <a:endParaRPr lang="en-US" altLang="zh-CN" dirty="0">
              <a:latin typeface="黑体" panose="02010609060101010101" pitchFamily="49" charset="-122"/>
              <a:ea typeface="黑体" panose="02010609060101010101" pitchFamily="49" charset="-122"/>
            </a:endParaRPr>
          </a:p>
        </p:txBody>
      </p:sp>
      <p:cxnSp>
        <p:nvCxnSpPr>
          <p:cNvPr id="15" name="直接箭头连接符 14">
            <a:extLst>
              <a:ext uri="{FF2B5EF4-FFF2-40B4-BE49-F238E27FC236}">
                <a16:creationId xmlns:a16="http://schemas.microsoft.com/office/drawing/2014/main" id="{4672377E-1F4B-4B79-B137-C399D01AA133}"/>
              </a:ext>
            </a:extLst>
          </p:cNvPr>
          <p:cNvCxnSpPr>
            <a:cxnSpLocks/>
          </p:cNvCxnSpPr>
          <p:nvPr/>
        </p:nvCxnSpPr>
        <p:spPr>
          <a:xfrm flipH="1">
            <a:off x="5148064" y="2311096"/>
            <a:ext cx="629972" cy="203504"/>
          </a:xfrm>
          <a:prstGeom prst="straightConnector1">
            <a:avLst/>
          </a:prstGeom>
          <a:ln w="28575">
            <a:solidFill>
              <a:srgbClr val="3387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3C3937C1-E622-4A0C-A3D3-63725B9B32CD}"/>
                  </a:ext>
                </a:extLst>
              </p:cNvPr>
              <p:cNvSpPr/>
              <p:nvPr/>
            </p:nvSpPr>
            <p:spPr>
              <a:xfrm>
                <a:off x="2468596" y="2076522"/>
                <a:ext cx="3198696" cy="12063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𝐶</m:t>
                          </m:r>
                        </m:sub>
                      </m:sSub>
                      <m:r>
                        <a:rPr lang="en-US" altLang="zh-CN" sz="2400" i="1">
                          <a:latin typeface="Cambria Math" panose="02040503050406030204" pitchFamily="18" charset="0"/>
                        </a:rPr>
                        <m:t>=</m:t>
                      </m:r>
                      <m:r>
                        <a:rPr lang="en-US" altLang="zh-CN" sz="2400" i="1">
                          <a:latin typeface="Cambria Math" panose="02040503050406030204" pitchFamily="18" charset="0"/>
                        </a:rPr>
                        <m:t>1</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𝑝</m:t>
                              </m:r>
                            </m:sub>
                          </m:sSub>
                          <m:r>
                            <a:rPr lang="en-US" altLang="zh-CN" sz="2400" i="1">
                              <a:latin typeface="Cambria Math" panose="02040503050406030204" pitchFamily="18" charset="0"/>
                            </a:rPr>
                            <m:t>−</m:t>
                          </m:r>
                          <m:r>
                            <a:rPr lang="en-US" altLang="zh-CN" sz="2400" i="1">
                              <a:latin typeface="Cambria Math" panose="02040503050406030204" pitchFamily="18" charset="0"/>
                            </a:rPr>
                            <m:t>1</m:t>
                          </m:r>
                        </m:num>
                        <m:den>
                          <m:r>
                            <a:rPr lang="en-US" altLang="zh-CN" sz="2400" i="1">
                              <a:latin typeface="Cambria Math" panose="02040503050406030204" pitchFamily="18" charset="0"/>
                            </a:rPr>
                            <m:t>1</m:t>
                          </m:r>
                          <m:r>
                            <a:rPr lang="en-US" altLang="zh-CN" sz="2400" i="1">
                              <a:latin typeface="Cambria Math" panose="02040503050406030204" pitchFamily="18" charset="0"/>
                            </a:rPr>
                            <m:t>−</m:t>
                          </m:r>
                          <m:f>
                            <m:fPr>
                              <m:ctrlPr>
                                <a:rPr lang="en-US" altLang="zh-CN" sz="2400" i="1">
                                  <a:latin typeface="Cambria Math" panose="02040503050406030204" pitchFamily="18" charset="0"/>
                                </a:rPr>
                              </m:ctrlPr>
                            </m:fPr>
                            <m:num>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𝑘</m:t>
                                  </m:r>
                                </m:e>
                                <m:sub>
                                  <m:r>
                                    <a:rPr lang="en-US" altLang="zh-CN" sz="2400" i="1">
                                      <a:latin typeface="Cambria Math" panose="02040503050406030204" pitchFamily="18" charset="0"/>
                                    </a:rPr>
                                    <m:t>1</m:t>
                                  </m:r>
                                </m:sub>
                              </m:sSub>
                              <m:r>
                                <a:rPr lang="en-US" altLang="zh-CN" sz="2400" i="1">
                                  <a:latin typeface="Cambria Math" panose="02040503050406030204" pitchFamily="18" charset="0"/>
                                </a:rPr>
                                <m:t>𝐹</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𝑅</m:t>
                                  </m:r>
                                </m:e>
                                <m:sub>
                                  <m:r>
                                    <a:rPr lang="en-US" altLang="zh-CN" sz="2400" i="1">
                                      <a:latin typeface="Cambria Math" panose="02040503050406030204" pitchFamily="18" charset="0"/>
                                    </a:rPr>
                                    <m:t>𝑝</m:t>
                                  </m:r>
                                </m:sub>
                              </m:sSub>
                            </m:num>
                            <m:den>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𝐴</m:t>
                                  </m:r>
                                </m:e>
                                <m:sub>
                                  <m:r>
                                    <a:rPr lang="en-US" altLang="zh-CN" sz="2400" i="1">
                                      <a:latin typeface="Cambria Math" panose="02040503050406030204" pitchFamily="18" charset="0"/>
                                    </a:rPr>
                                    <m:t>1</m:t>
                                  </m:r>
                                </m:sub>
                              </m:sSub>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𝑞</m:t>
                                  </m:r>
                                </m:e>
                                <m:sub>
                                  <m:r>
                                    <a:rPr lang="en-US" altLang="zh-CN" sz="2400" i="1">
                                      <a:latin typeface="Cambria Math" panose="02040503050406030204" pitchFamily="18" charset="0"/>
                                    </a:rPr>
                                    <m:t>1</m:t>
                                  </m:r>
                                  <m:r>
                                    <a:rPr lang="en-US" altLang="zh-CN" sz="2400" i="1">
                                      <a:latin typeface="Cambria Math" panose="02040503050406030204" pitchFamily="18" charset="0"/>
                                    </a:rPr>
                                    <m:t>𝑚𝑎𝑥</m:t>
                                  </m:r>
                                </m:sub>
                              </m:sSub>
                            </m:den>
                          </m:f>
                        </m:den>
                      </m:f>
                    </m:oMath>
                  </m:oMathPara>
                </a14:m>
                <a:endParaRPr lang="zh-CN" altLang="en-US" sz="2400" dirty="0"/>
              </a:p>
            </p:txBody>
          </p:sp>
        </mc:Choice>
        <mc:Fallback xmlns="">
          <p:sp>
            <p:nvSpPr>
              <p:cNvPr id="4" name="矩形 3">
                <a:extLst>
                  <a:ext uri="{FF2B5EF4-FFF2-40B4-BE49-F238E27FC236}">
                    <a16:creationId xmlns:a16="http://schemas.microsoft.com/office/drawing/2014/main" id="{3C3937C1-E622-4A0C-A3D3-63725B9B32CD}"/>
                  </a:ext>
                </a:extLst>
              </p:cNvPr>
              <p:cNvSpPr>
                <a:spLocks noRot="1" noChangeAspect="1" noMove="1" noResize="1" noEditPoints="1" noAdjustHandles="1" noChangeArrowheads="1" noChangeShapeType="1" noTextEdit="1"/>
              </p:cNvSpPr>
              <p:nvPr/>
            </p:nvSpPr>
            <p:spPr>
              <a:xfrm>
                <a:off x="2468596" y="2076522"/>
                <a:ext cx="3198696" cy="1206356"/>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94615088"/>
      </p:ext>
    </p:extLst>
  </p:cSld>
  <p:clrMapOvr>
    <a:masterClrMapping/>
  </p:clrMapOvr>
</p:sld>
</file>

<file path=ppt/theme/theme1.xml><?xml version="1.0" encoding="utf-8"?>
<a:theme xmlns:a="http://schemas.openxmlformats.org/drawingml/2006/main" name="default">
  <a:themeElements>
    <a:clrScheme name="defaul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2">
        <a:dk1>
          <a:srgbClr val="EAEAEA"/>
        </a:dk1>
        <a:lt1>
          <a:srgbClr val="FFFFFF"/>
        </a:lt1>
        <a:dk2>
          <a:srgbClr val="000000"/>
        </a:dk2>
        <a:lt2>
          <a:srgbClr val="FFFFFF"/>
        </a:lt2>
        <a:accent1>
          <a:srgbClr val="00CC99"/>
        </a:accent1>
        <a:accent2>
          <a:srgbClr val="3333CC"/>
        </a:accent2>
        <a:accent3>
          <a:srgbClr val="AAAAAA"/>
        </a:accent3>
        <a:accent4>
          <a:srgbClr val="DADADA"/>
        </a:accent4>
        <a:accent5>
          <a:srgbClr val="AAE2CA"/>
        </a:accent5>
        <a:accent6>
          <a:srgbClr val="2D2DB9"/>
        </a:accent6>
        <a:hlink>
          <a:srgbClr val="CCCCFF"/>
        </a:hlink>
        <a:folHlink>
          <a:srgbClr val="000066"/>
        </a:folHlink>
      </a:clrScheme>
      <a:clrMap bg1="dk2" tx1="lt1" bg2="dk1" tx2="lt2" accent1="accent1" accent2="accent2" accent3="accent3" accent4="accent4" accent5="accent5" accent6="accent6" hlink="hlink" folHlink="folHlink"/>
    </a:extraClrScheme>
    <a:extraClrScheme>
      <a:clrScheme name="default 3">
        <a:dk1>
          <a:srgbClr val="EAEAEA"/>
        </a:dk1>
        <a:lt1>
          <a:srgbClr val="FFFFFF"/>
        </a:lt1>
        <a:dk2>
          <a:srgbClr val="CC0000"/>
        </a:dk2>
        <a:lt2>
          <a:srgbClr val="FFFFFF"/>
        </a:lt2>
        <a:accent1>
          <a:srgbClr val="FFFF66"/>
        </a:accent1>
        <a:accent2>
          <a:srgbClr val="3333CC"/>
        </a:accent2>
        <a:accent3>
          <a:srgbClr val="E2AAAA"/>
        </a:accent3>
        <a:accent4>
          <a:srgbClr val="DADADA"/>
        </a:accent4>
        <a:accent5>
          <a:srgbClr val="FFFFB8"/>
        </a:accent5>
        <a:accent6>
          <a:srgbClr val="2D2DB9"/>
        </a:accent6>
        <a:hlink>
          <a:srgbClr val="CCCCFF"/>
        </a:hlink>
        <a:folHlink>
          <a:srgbClr val="000066"/>
        </a:folHlink>
      </a:clrScheme>
      <a:clrMap bg1="dk2" tx1="lt1" bg2="dk1" tx2="lt2" accent1="accent1" accent2="accent2" accent3="accent3" accent4="accent4" accent5="accent5" accent6="accent6" hlink="hlink" folHlink="folHlink"/>
    </a:extraClrScheme>
    <a:extraClrScheme>
      <a:clrScheme name="default 4">
        <a:dk1>
          <a:srgbClr val="FF0000"/>
        </a:dk1>
        <a:lt1>
          <a:srgbClr val="FFFFCC"/>
        </a:lt1>
        <a:dk2>
          <a:srgbClr val="FF3300"/>
        </a:dk2>
        <a:lt2>
          <a:srgbClr val="008000"/>
        </a:lt2>
        <a:accent1>
          <a:srgbClr val="33CC33"/>
        </a:accent1>
        <a:accent2>
          <a:srgbClr val="3333CC"/>
        </a:accent2>
        <a:accent3>
          <a:srgbClr val="FFFFE2"/>
        </a:accent3>
        <a:accent4>
          <a:srgbClr val="DA0000"/>
        </a:accent4>
        <a:accent5>
          <a:srgbClr val="ADE2AD"/>
        </a:accent5>
        <a:accent6>
          <a:srgbClr val="2D2DB9"/>
        </a:accent6>
        <a:hlink>
          <a:srgbClr val="CCCCFF"/>
        </a:hlink>
        <a:folHlink>
          <a:srgbClr val="000066"/>
        </a:folHlink>
      </a:clrScheme>
      <a:clrMap bg1="lt1" tx1="dk1" bg2="lt2" tx2="dk2" accent1="accent1" accent2="accent2" accent3="accent3" accent4="accent4" accent5="accent5" accent6="accent6" hlink="hlink" folHlink="folHlink"/>
    </a:extraClrScheme>
    <a:extraClrScheme>
      <a:clrScheme name="default 5">
        <a:dk1>
          <a:srgbClr val="006600"/>
        </a:dk1>
        <a:lt1>
          <a:srgbClr val="FFFFFF"/>
        </a:lt1>
        <a:dk2>
          <a:srgbClr val="006600"/>
        </a:dk2>
        <a:lt2>
          <a:srgbClr val="663300"/>
        </a:lt2>
        <a:accent1>
          <a:srgbClr val="996633"/>
        </a:accent1>
        <a:accent2>
          <a:srgbClr val="3333CC"/>
        </a:accent2>
        <a:accent3>
          <a:srgbClr val="FFFFFF"/>
        </a:accent3>
        <a:accent4>
          <a:srgbClr val="005600"/>
        </a:accent4>
        <a:accent5>
          <a:srgbClr val="CAB8AD"/>
        </a:accent5>
        <a:accent6>
          <a:srgbClr val="2D2DB9"/>
        </a:accent6>
        <a:hlink>
          <a:srgbClr val="CCCCFF"/>
        </a:hlink>
        <a:folHlink>
          <a:srgbClr val="0000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Template>
  <TotalTime>10369</TotalTime>
  <Words>2322</Words>
  <Application>Microsoft Office PowerPoint</Application>
  <PresentationFormat>全屏显示(4:3)</PresentationFormat>
  <Paragraphs>253</Paragraphs>
  <Slides>38</Slides>
  <Notes>2</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38</vt:i4>
      </vt:variant>
    </vt:vector>
  </HeadingPairs>
  <TitlesOfParts>
    <vt:vector size="44" baseType="lpstr">
      <vt:lpstr>黑体</vt:lpstr>
      <vt:lpstr>Arial</vt:lpstr>
      <vt:lpstr>Cambria Math</vt:lpstr>
      <vt:lpstr>Times New Roman</vt:lpstr>
      <vt:lpstr>Wingdings</vt:lpstr>
      <vt:lpstr>default</vt:lpstr>
      <vt:lpstr>液压传动及控制（乙）</vt:lpstr>
      <vt:lpstr>调速回路目录</vt:lpstr>
      <vt:lpstr>容积调速回路</vt:lpstr>
      <vt:lpstr>容积调速回路分类</vt:lpstr>
      <vt:lpstr>容积调速回路分类</vt:lpstr>
      <vt:lpstr>泵-缸式开式容积调速回路</vt:lpstr>
      <vt:lpstr>机械特性</vt:lpstr>
      <vt:lpstr>机械特性</vt:lpstr>
      <vt:lpstr>调速特性</vt:lpstr>
      <vt:lpstr>泵-缸式闭式容积调速回路</vt:lpstr>
      <vt:lpstr>工作原理</vt:lpstr>
      <vt:lpstr>总结</vt:lpstr>
      <vt:lpstr>泵-马达式容积调速回路</vt:lpstr>
      <vt:lpstr>变量泵-定量马达式调速回路</vt:lpstr>
      <vt:lpstr>变量泵-定量马达式调速回路</vt:lpstr>
      <vt:lpstr>变量泵-定量马达式调速回路</vt:lpstr>
      <vt:lpstr>变量泵-定量马达式调速回路</vt:lpstr>
      <vt:lpstr>定量泵-变量马达式调速回路</vt:lpstr>
      <vt:lpstr>定量泵-变量马达式调速回路</vt:lpstr>
      <vt:lpstr>定量泵-变量马达式调速回路</vt:lpstr>
      <vt:lpstr>变量泵-变量马达式调速回路</vt:lpstr>
      <vt:lpstr>变量泵-变量马达式调速回路</vt:lpstr>
      <vt:lpstr>容积节流调速回路</vt:lpstr>
      <vt:lpstr>定压式容积节流调速回路</vt:lpstr>
      <vt:lpstr>定压式容积节流调速回路</vt:lpstr>
      <vt:lpstr>功率特性</vt:lpstr>
      <vt:lpstr>功率特性</vt:lpstr>
      <vt:lpstr>定压式容积节流调速回路</vt:lpstr>
      <vt:lpstr>变压式容积节流调速回路</vt:lpstr>
      <vt:lpstr>变压式容积节流调速回路</vt:lpstr>
      <vt:lpstr>变压式容积节流调速回路</vt:lpstr>
      <vt:lpstr>变压式容积节流调速回路</vt:lpstr>
      <vt:lpstr>容积节流调速回路</vt:lpstr>
      <vt:lpstr>三类调速回路的比较和选用</vt:lpstr>
      <vt:lpstr>三类调速回路的比较和选用</vt:lpstr>
      <vt:lpstr>三类调速回路的比较和选用</vt:lpstr>
      <vt:lpstr>三类调速回路的比较和选用</vt:lpstr>
      <vt:lpstr>三类调速回路的比较和选用</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Hydraulic Transmissions</dc:title>
  <dc:creator>Feng Wang</dc:creator>
  <cp:lastModifiedBy>gong guofang</cp:lastModifiedBy>
  <cp:revision>540</cp:revision>
  <cp:lastPrinted>1601-01-01T00:00:00Z</cp:lastPrinted>
  <dcterms:created xsi:type="dcterms:W3CDTF">2010-12-21T11:12:58Z</dcterms:created>
  <dcterms:modified xsi:type="dcterms:W3CDTF">2021-12-15T14:20:33Z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LCID">
    <vt:i4>2052</vt:i4>
  </property>
</Properties>
</file>